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9" r:id="rId2"/>
    <p:sldId id="257" r:id="rId3"/>
    <p:sldId id="302" r:id="rId4"/>
    <p:sldId id="304" r:id="rId5"/>
    <p:sldId id="305" r:id="rId6"/>
    <p:sldId id="281" r:id="rId7"/>
    <p:sldId id="260" r:id="rId8"/>
    <p:sldId id="275" r:id="rId9"/>
    <p:sldId id="303" r:id="rId10"/>
    <p:sldId id="285" r:id="rId11"/>
    <p:sldId id="276" r:id="rId12"/>
    <p:sldId id="277" r:id="rId13"/>
    <p:sldId id="278" r:id="rId14"/>
    <p:sldId id="306" r:id="rId15"/>
    <p:sldId id="261" r:id="rId16"/>
    <p:sldId id="282" r:id="rId17"/>
    <p:sldId id="279" r:id="rId18"/>
    <p:sldId id="283" r:id="rId19"/>
    <p:sldId id="262" r:id="rId20"/>
    <p:sldId id="263" r:id="rId21"/>
    <p:sldId id="284" r:id="rId22"/>
    <p:sldId id="268" r:id="rId23"/>
    <p:sldId id="269" r:id="rId24"/>
    <p:sldId id="280" r:id="rId25"/>
    <p:sldId id="301" r:id="rId26"/>
    <p:sldId id="271" r:id="rId27"/>
    <p:sldId id="272" r:id="rId28"/>
    <p:sldId id="286" r:id="rId29"/>
    <p:sldId id="288" r:id="rId30"/>
    <p:sldId id="289" r:id="rId31"/>
    <p:sldId id="290" r:id="rId32"/>
    <p:sldId id="308" r:id="rId33"/>
    <p:sldId id="291" r:id="rId34"/>
    <p:sldId id="292" r:id="rId35"/>
    <p:sldId id="309" r:id="rId36"/>
    <p:sldId id="297" r:id="rId37"/>
    <p:sldId id="307" r:id="rId38"/>
    <p:sldId id="287" r:id="rId39"/>
    <p:sldId id="311" r:id="rId40"/>
    <p:sldId id="320" r:id="rId41"/>
    <p:sldId id="321" r:id="rId42"/>
    <p:sldId id="310" r:id="rId43"/>
    <p:sldId id="299" r:id="rId44"/>
  </p:sldIdLst>
  <p:sldSz cx="12192000" cy="6858000"/>
  <p:notesSz cx="6797675" cy="9928225"/>
  <p:defaultTextStyle>
    <a:defPPr>
      <a:defRPr lang="et-EE"/>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22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3" autoAdjust="0"/>
    <p:restoredTop sz="94660"/>
  </p:normalViewPr>
  <p:slideViewPr>
    <p:cSldViewPr snapToGrid="0">
      <p:cViewPr varScale="1">
        <p:scale>
          <a:sx n="67" d="100"/>
          <a:sy n="67" d="100"/>
        </p:scale>
        <p:origin x="488" y="44"/>
      </p:cViewPr>
      <p:guideLst>
        <p:guide orient="horz" pos="2160"/>
        <p:guide pos="3840"/>
        <p:guide orient="horz" pos="22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arin\Desktop\TLT%202025\Joonised%20TLT%202025.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881999736066514"/>
          <c:y val="0.12862820031420655"/>
          <c:w val="0.46065055513681968"/>
          <c:h val="0.79257605695410183"/>
        </c:manualLayout>
      </c:layout>
      <c:barChart>
        <c:barDir val="bar"/>
        <c:grouping val="clustered"/>
        <c:varyColors val="0"/>
        <c:ser>
          <c:idx val="0"/>
          <c:order val="0"/>
          <c:tx>
            <c:strRef>
              <c:f>'18,19'!$C$36</c:f>
              <c:strCache>
                <c:ptCount val="1"/>
                <c:pt idx="0">
                  <c:v>Buss</c:v>
                </c:pt>
              </c:strCache>
            </c:strRef>
          </c:tx>
          <c:spPr>
            <a:solidFill>
              <a:srgbClr val="009242"/>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Helvetica" pitchFamily="2" charset="0"/>
                    <a:ea typeface="+mn-ea"/>
                    <a:cs typeface="+mn-cs"/>
                  </a:defRPr>
                </a:pPr>
                <a:endParaRPr lang="et-E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'18,19'!$B$37:$B$44</c:f>
              <c:strCache>
                <c:ptCount val="8"/>
                <c:pt idx="0">
                  <c:v>Aknad</c:v>
                </c:pt>
                <c:pt idx="1">
                  <c:v>Istmed</c:v>
                </c:pt>
                <c:pt idx="2">
                  <c:v>Käepidemed</c:v>
                </c:pt>
                <c:pt idx="3">
                  <c:v>Põrandad</c:v>
                </c:pt>
                <c:pt idx="4">
                  <c:v>Määrdunud riietes kaassõitjad</c:v>
                </c:pt>
                <c:pt idx="5">
                  <c:v>Sõiduk väljaspoolt</c:v>
                </c:pt>
                <c:pt idx="6">
                  <c:v>Muu</c:v>
                </c:pt>
                <c:pt idx="7">
                  <c:v>Ei oska öelda</c:v>
                </c:pt>
              </c:strCache>
            </c:strRef>
          </c:cat>
          <c:val>
            <c:numRef>
              <c:f>'18,19'!$C$37:$C$44</c:f>
              <c:numCache>
                <c:formatCode>0</c:formatCode>
                <c:ptCount val="8"/>
                <c:pt idx="0">
                  <c:v>21.911254993787662</c:v>
                </c:pt>
                <c:pt idx="1">
                  <c:v>80.142194970710605</c:v>
                </c:pt>
                <c:pt idx="2">
                  <c:v>38.264666302449413</c:v>
                </c:pt>
                <c:pt idx="3">
                  <c:v>38.836966396042421</c:v>
                </c:pt>
                <c:pt idx="4">
                  <c:v>47.461826313262804</c:v>
                </c:pt>
                <c:pt idx="5">
                  <c:v>6.0381473530575649</c:v>
                </c:pt>
                <c:pt idx="6">
                  <c:v>3.7873178547452282</c:v>
                </c:pt>
                <c:pt idx="7">
                  <c:v>4.271298803894207</c:v>
                </c:pt>
              </c:numCache>
            </c:numRef>
          </c:val>
          <c:extLst>
            <c:ext xmlns:c16="http://schemas.microsoft.com/office/drawing/2014/chart" uri="{C3380CC4-5D6E-409C-BE32-E72D297353CC}">
              <c16:uniqueId val="{00000000-20A6-4ADE-B100-43BE991DEC41}"/>
            </c:ext>
          </c:extLst>
        </c:ser>
        <c:ser>
          <c:idx val="1"/>
          <c:order val="1"/>
          <c:tx>
            <c:strRef>
              <c:f>'18,19'!$D$36</c:f>
              <c:strCache>
                <c:ptCount val="1"/>
                <c:pt idx="0">
                  <c:v>Tramm</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Helvetica" pitchFamily="2" charset="0"/>
                    <a:ea typeface="+mn-ea"/>
                    <a:cs typeface="+mn-cs"/>
                  </a:defRPr>
                </a:pPr>
                <a:endParaRPr lang="et-E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'18,19'!$B$37:$B$44</c:f>
              <c:strCache>
                <c:ptCount val="8"/>
                <c:pt idx="0">
                  <c:v>Aknad</c:v>
                </c:pt>
                <c:pt idx="1">
                  <c:v>Istmed</c:v>
                </c:pt>
                <c:pt idx="2">
                  <c:v>Käepidemed</c:v>
                </c:pt>
                <c:pt idx="3">
                  <c:v>Põrandad</c:v>
                </c:pt>
                <c:pt idx="4">
                  <c:v>Määrdunud riietes kaassõitjad</c:v>
                </c:pt>
                <c:pt idx="5">
                  <c:v>Sõiduk väljaspoolt</c:v>
                </c:pt>
                <c:pt idx="6">
                  <c:v>Muu</c:v>
                </c:pt>
                <c:pt idx="7">
                  <c:v>Ei oska öelda</c:v>
                </c:pt>
              </c:strCache>
            </c:strRef>
          </c:cat>
          <c:val>
            <c:numRef>
              <c:f>'18,19'!$D$37:$D$44</c:f>
              <c:numCache>
                <c:formatCode>0</c:formatCode>
                <c:ptCount val="8"/>
                <c:pt idx="0">
                  <c:v>17.456438069638565</c:v>
                </c:pt>
                <c:pt idx="1">
                  <c:v>48.005893418025039</c:v>
                </c:pt>
                <c:pt idx="2">
                  <c:v>33.116687283602126</c:v>
                </c:pt>
                <c:pt idx="3">
                  <c:v>39.213802814101342</c:v>
                </c:pt>
                <c:pt idx="4">
                  <c:v>34.411261208980783</c:v>
                </c:pt>
                <c:pt idx="5">
                  <c:v>11.735263619511914</c:v>
                </c:pt>
                <c:pt idx="6">
                  <c:v>13.688364573608569</c:v>
                </c:pt>
                <c:pt idx="7">
                  <c:v>10.542775501690995</c:v>
                </c:pt>
              </c:numCache>
            </c:numRef>
          </c:val>
          <c:extLst>
            <c:ext xmlns:c16="http://schemas.microsoft.com/office/drawing/2014/chart" uri="{C3380CC4-5D6E-409C-BE32-E72D297353CC}">
              <c16:uniqueId val="{00000001-20A6-4ADE-B100-43BE991DEC41}"/>
            </c:ext>
          </c:extLst>
        </c:ser>
        <c:dLbls>
          <c:dLblPos val="outEnd"/>
          <c:showLegendKey val="0"/>
          <c:showVal val="1"/>
          <c:showCatName val="0"/>
          <c:showSerName val="0"/>
          <c:showPercent val="0"/>
          <c:showBubbleSize val="0"/>
        </c:dLbls>
        <c:gapWidth val="50"/>
        <c:axId val="847070512"/>
        <c:axId val="847055280"/>
      </c:barChart>
      <c:catAx>
        <c:axId val="8470705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itchFamily="2" charset="0"/>
                <a:ea typeface="+mn-ea"/>
                <a:cs typeface="+mn-cs"/>
              </a:defRPr>
            </a:pPr>
            <a:endParaRPr lang="et-EE"/>
          </a:p>
        </c:txPr>
        <c:crossAx val="847055280"/>
        <c:crosses val="autoZero"/>
        <c:auto val="1"/>
        <c:lblAlgn val="ctr"/>
        <c:lblOffset val="100"/>
        <c:noMultiLvlLbl val="0"/>
      </c:catAx>
      <c:valAx>
        <c:axId val="847055280"/>
        <c:scaling>
          <c:orientation val="minMax"/>
          <c:max val="100"/>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Helvetica" pitchFamily="2" charset="0"/>
                <a:ea typeface="+mn-ea"/>
                <a:cs typeface="+mn-cs"/>
              </a:defRPr>
            </a:pPr>
            <a:endParaRPr lang="et-EE"/>
          </a:p>
        </c:txPr>
        <c:crossAx val="847070512"/>
        <c:crosses val="autoZero"/>
        <c:crossBetween val="between"/>
        <c:majorUnit val="20"/>
      </c:valAx>
      <c:spPr>
        <a:noFill/>
        <a:ln>
          <a:noFill/>
        </a:ln>
        <a:effectLst/>
      </c:spPr>
    </c:plotArea>
    <c:legend>
      <c:legendPos val="t"/>
      <c:layout>
        <c:manualLayout>
          <c:xMode val="edge"/>
          <c:yMode val="edge"/>
          <c:x val="0.37278423700092483"/>
          <c:y val="4.5368629041797087E-2"/>
          <c:w val="0.26529371201308594"/>
          <c:h val="4.5789568946423741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Helvetica" pitchFamily="2" charset="0"/>
              <a:ea typeface="+mn-ea"/>
              <a:cs typeface="+mn-cs"/>
            </a:defRPr>
          </a:pPr>
          <a:endParaRPr lang="et-EE"/>
        </a:p>
      </c:txPr>
    </c:legend>
    <c:plotVisOnly val="1"/>
    <c:dispBlanksAs val="gap"/>
    <c:showDLblsOverMax val="0"/>
    <c:extLst/>
  </c:chart>
  <c:spPr>
    <a:solidFill>
      <a:schemeClr val="bg1"/>
    </a:solidFill>
    <a:ln w="9525" cap="flat" cmpd="sng" algn="ctr">
      <a:noFill/>
      <a:round/>
    </a:ln>
    <a:effectLst/>
  </c:spPr>
  <c:txPr>
    <a:bodyPr/>
    <a:lstStyle/>
    <a:p>
      <a:pPr>
        <a:defRPr sz="1100">
          <a:solidFill>
            <a:schemeClr val="tx1"/>
          </a:solidFill>
          <a:latin typeface="Helvetica" pitchFamily="2" charset="0"/>
        </a:defRPr>
      </a:pPr>
      <a:endParaRPr lang="et-E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0.83554</cdr:x>
      <cdr:y>0.92737</cdr:y>
    </cdr:from>
    <cdr:to>
      <cdr:x>0.897</cdr:x>
      <cdr:y>0.99441</cdr:y>
    </cdr:to>
    <cdr:sp macro="" textlink="">
      <cdr:nvSpPr>
        <cdr:cNvPr id="2" name="TextBox 1">
          <a:extLst xmlns:a="http://schemas.openxmlformats.org/drawingml/2006/main">
            <a:ext uri="{FF2B5EF4-FFF2-40B4-BE49-F238E27FC236}">
              <a16:creationId xmlns:a16="http://schemas.microsoft.com/office/drawing/2014/main" id="{D8179698-C96E-4825-9E8B-B92B5B66B952}"/>
            </a:ext>
          </a:extLst>
        </cdr:cNvPr>
        <cdr:cNvSpPr txBox="1"/>
      </cdr:nvSpPr>
      <cdr:spPr>
        <a:xfrm xmlns:a="http://schemas.openxmlformats.org/drawingml/2006/main">
          <a:off x="3798888" y="3689349"/>
          <a:ext cx="279400" cy="2667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t-EE" sz="1100"/>
            <a:t>%</a:t>
          </a:r>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itel Pilt vasakul">
    <p:bg>
      <p:bgPr>
        <a:solidFill>
          <a:schemeClr val="bg1"/>
        </a:solidFill>
        <a:effectLst/>
      </p:bgPr>
    </p:bg>
    <p:spTree>
      <p:nvGrpSpPr>
        <p:cNvPr id="1" name=""/>
        <p:cNvGrpSpPr/>
        <p:nvPr/>
      </p:nvGrpSpPr>
      <p:grpSpPr>
        <a:xfrm>
          <a:off x="0" y="0"/>
          <a:ext cx="0" cy="0"/>
          <a:chOff x="0" y="0"/>
          <a:chExt cx="0" cy="0"/>
        </a:xfrm>
      </p:grpSpPr>
      <p:sp>
        <p:nvSpPr>
          <p:cNvPr id="17" name="Freeform 16"/>
          <p:cNvSpPr>
            <a:spLocks noGrp="1"/>
          </p:cNvSpPr>
          <p:nvPr>
            <p:ph type="pic" sz="quarter" idx="13"/>
          </p:nvPr>
        </p:nvSpPr>
        <p:spPr>
          <a:xfrm>
            <a:off x="575999" y="0"/>
            <a:ext cx="4408923" cy="6858000"/>
          </a:xfrm>
          <a:custGeom>
            <a:avLst/>
            <a:gdLst>
              <a:gd name="connsiteX0" fmla="*/ 0 w 4408923"/>
              <a:gd name="connsiteY0" fmla="*/ 0 h 6858000"/>
              <a:gd name="connsiteX1" fmla="*/ 4408923 w 4408923"/>
              <a:gd name="connsiteY1" fmla="*/ 0 h 6858000"/>
              <a:gd name="connsiteX2" fmla="*/ 4408923 w 4408923"/>
              <a:gd name="connsiteY2" fmla="*/ 6858000 h 6858000"/>
              <a:gd name="connsiteX3" fmla="*/ 0 w 4408923"/>
              <a:gd name="connsiteY3" fmla="*/ 6858000 h 6858000"/>
              <a:gd name="connsiteX4" fmla="*/ 0 w 4408923"/>
              <a:gd name="connsiteY4" fmla="*/ 6034725 h 6858000"/>
              <a:gd name="connsiteX5" fmla="*/ 208 w 4408923"/>
              <a:gd name="connsiteY5" fmla="*/ 6034804 h 6858000"/>
              <a:gd name="connsiteX6" fmla="*/ 376702 w 4408923"/>
              <a:gd name="connsiteY6" fmla="*/ 6098185 h 6858000"/>
              <a:gd name="connsiteX7" fmla="*/ 1681141 w 4408923"/>
              <a:gd name="connsiteY7" fmla="*/ 4860459 h 6858000"/>
              <a:gd name="connsiteX8" fmla="*/ 460294 w 4408923"/>
              <a:gd name="connsiteY8" fmla="*/ 3540207 h 6858000"/>
              <a:gd name="connsiteX9" fmla="*/ 387188 w 4408923"/>
              <a:gd name="connsiteY9" fmla="*/ 3538866 h 6858000"/>
              <a:gd name="connsiteX10" fmla="*/ 10193 w 4408923"/>
              <a:gd name="connsiteY10" fmla="*/ 3599167 h 6858000"/>
              <a:gd name="connsiteX11" fmla="*/ 0 w 4408923"/>
              <a:gd name="connsiteY11" fmla="*/ 3602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08923" h="6858000">
                <a:moveTo>
                  <a:pt x="0" y="0"/>
                </a:moveTo>
                <a:lnTo>
                  <a:pt x="4408923" y="0"/>
                </a:lnTo>
                <a:lnTo>
                  <a:pt x="4408923" y="6858000"/>
                </a:lnTo>
                <a:lnTo>
                  <a:pt x="0" y="6858000"/>
                </a:lnTo>
                <a:lnTo>
                  <a:pt x="0" y="6034725"/>
                </a:lnTo>
                <a:lnTo>
                  <a:pt x="208" y="6034804"/>
                </a:lnTo>
                <a:cubicBezTo>
                  <a:pt x="118918" y="6073701"/>
                  <a:pt x="245346" y="6095777"/>
                  <a:pt x="376702" y="6098185"/>
                </a:cubicBezTo>
                <a:cubicBezTo>
                  <a:pt x="1077218" y="6111027"/>
                  <a:pt x="1658225" y="5559734"/>
                  <a:pt x="1681141" y="4860459"/>
                </a:cubicBezTo>
                <a:cubicBezTo>
                  <a:pt x="1704060" y="4161093"/>
                  <a:pt x="1160249" y="3573003"/>
                  <a:pt x="460294" y="3540207"/>
                </a:cubicBezTo>
                <a:lnTo>
                  <a:pt x="387188" y="3538866"/>
                </a:lnTo>
                <a:cubicBezTo>
                  <a:pt x="255819" y="3540201"/>
                  <a:pt x="129216" y="3561243"/>
                  <a:pt x="10193" y="3599167"/>
                </a:cubicBezTo>
                <a:lnTo>
                  <a:pt x="0" y="3602972"/>
                </a:lnTo>
                <a:close/>
              </a:path>
            </a:pathLst>
          </a:custGeom>
          <a:pattFill prst="pct5">
            <a:fgClr>
              <a:schemeClr val="accent1"/>
            </a:fgClr>
            <a:bgClr>
              <a:schemeClr val="bg1"/>
            </a:bgClr>
          </a:pattFill>
        </p:spPr>
        <p:txBody>
          <a:bodyPr wrap="square">
            <a:noAutofit/>
          </a:bodyPr>
          <a:lstStyle/>
          <a:p>
            <a:r>
              <a:rPr lang="en-US"/>
              <a:t>Click icon to add picture</a:t>
            </a:r>
            <a:endParaRPr lang="en-GB"/>
          </a:p>
        </p:txBody>
      </p:sp>
      <p:sp>
        <p:nvSpPr>
          <p:cNvPr id="2" name="Title 1"/>
          <p:cNvSpPr>
            <a:spLocks noGrp="1"/>
          </p:cNvSpPr>
          <p:nvPr>
            <p:ph type="ctrTitle"/>
          </p:nvPr>
        </p:nvSpPr>
        <p:spPr>
          <a:xfrm>
            <a:off x="5736841" y="2533153"/>
            <a:ext cx="6121239" cy="2387600"/>
          </a:xfrm>
        </p:spPr>
        <p:txBody>
          <a:bodyPr anchor="b"/>
          <a:lstStyle>
            <a:lvl1pPr algn="l">
              <a:defRPr lang="en-GB" sz="6000" b="1" i="0" u="none" strike="noStrike" baseline="0" smtClean="0"/>
            </a:lvl1pPr>
          </a:lstStyle>
          <a:p>
            <a:r>
              <a:rPr lang="en-US"/>
              <a:t>Click to edit Master title style</a:t>
            </a:r>
            <a:endParaRPr lang="et-EE" dirty="0"/>
          </a:p>
        </p:txBody>
      </p:sp>
      <p:sp>
        <p:nvSpPr>
          <p:cNvPr id="6" name="Slide Number Placeholder 5"/>
          <p:cNvSpPr>
            <a:spLocks noGrp="1"/>
          </p:cNvSpPr>
          <p:nvPr>
            <p:ph type="sldNum" sz="quarter" idx="12"/>
          </p:nvPr>
        </p:nvSpPr>
        <p:spPr/>
        <p:txBody>
          <a:bodyPr/>
          <a:lstStyle/>
          <a:p>
            <a:fld id="{9C3A84B4-50EE-4E03-B6D7-AB5456BA3390}" type="slidenum">
              <a:rPr lang="et-EE" smtClean="0"/>
              <a:t>‹#›</a:t>
            </a:fld>
            <a:endParaRPr lang="et-EE" dirty="0"/>
          </a:p>
        </p:txBody>
      </p:sp>
      <p:sp>
        <p:nvSpPr>
          <p:cNvPr id="8" name="Subtitle 2"/>
          <p:cNvSpPr>
            <a:spLocks noGrp="1"/>
          </p:cNvSpPr>
          <p:nvPr>
            <p:ph type="subTitle" idx="1"/>
          </p:nvPr>
        </p:nvSpPr>
        <p:spPr>
          <a:xfrm>
            <a:off x="5736839" y="5059254"/>
            <a:ext cx="6121239" cy="1559261"/>
          </a:xfrm>
        </p:spPr>
        <p:txBody>
          <a:bodyPr/>
          <a:lstStyle>
            <a:lvl1pPr marL="0" indent="0" algn="l">
              <a:buNone/>
              <a:defRPr sz="24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1" y="3538801"/>
            <a:ext cx="1974433" cy="2567689"/>
          </a:xfrm>
          <a:prstGeom prst="rect">
            <a:avLst/>
          </a:prstGeom>
        </p:spPr>
      </p:pic>
    </p:spTree>
    <p:extLst>
      <p:ext uri="{BB962C8B-B14F-4D97-AF65-F5344CB8AC3E}">
        <p14:creationId xmlns:p14="http://schemas.microsoft.com/office/powerpoint/2010/main" val="847376207"/>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itel pilt paremal">
    <p:bg>
      <p:bgPr>
        <a:solidFill>
          <a:schemeClr val="bg1"/>
        </a:solidFill>
        <a:effectLst/>
      </p:bgPr>
    </p:bg>
    <p:spTree>
      <p:nvGrpSpPr>
        <p:cNvPr id="1" name=""/>
        <p:cNvGrpSpPr/>
        <p:nvPr/>
      </p:nvGrpSpPr>
      <p:grpSpPr>
        <a:xfrm>
          <a:off x="0" y="0"/>
          <a:ext cx="0" cy="0"/>
          <a:chOff x="0" y="0"/>
          <a:chExt cx="0" cy="0"/>
        </a:xfrm>
      </p:grpSpPr>
      <p:sp>
        <p:nvSpPr>
          <p:cNvPr id="13" name="Freeform 12"/>
          <p:cNvSpPr>
            <a:spLocks noGrp="1"/>
          </p:cNvSpPr>
          <p:nvPr>
            <p:ph type="pic" sz="quarter" idx="13"/>
          </p:nvPr>
        </p:nvSpPr>
        <p:spPr>
          <a:xfrm>
            <a:off x="7783513" y="0"/>
            <a:ext cx="4408487" cy="6867525"/>
          </a:xfrm>
          <a:custGeom>
            <a:avLst/>
            <a:gdLst>
              <a:gd name="connsiteX0" fmla="*/ 0 w 4408487"/>
              <a:gd name="connsiteY0" fmla="*/ 0 h 6867525"/>
              <a:gd name="connsiteX1" fmla="*/ 4408487 w 4408487"/>
              <a:gd name="connsiteY1" fmla="*/ 0 h 6867525"/>
              <a:gd name="connsiteX2" fmla="*/ 4408487 w 4408487"/>
              <a:gd name="connsiteY2" fmla="*/ 6867525 h 6867525"/>
              <a:gd name="connsiteX3" fmla="*/ 0 w 4408487"/>
              <a:gd name="connsiteY3" fmla="*/ 6867525 h 6867525"/>
              <a:gd name="connsiteX4" fmla="*/ 0 w 4408487"/>
              <a:gd name="connsiteY4" fmla="*/ 6032186 h 6867525"/>
              <a:gd name="connsiteX5" fmla="*/ 108414 w 4408487"/>
              <a:gd name="connsiteY5" fmla="*/ 6062418 h 6867525"/>
              <a:gd name="connsiteX6" fmla="*/ 365715 w 4408487"/>
              <a:gd name="connsiteY6" fmla="*/ 6094106 h 6867525"/>
              <a:gd name="connsiteX7" fmla="*/ 1685089 w 4408487"/>
              <a:gd name="connsiteY7" fmla="*/ 4855586 h 6867525"/>
              <a:gd name="connsiteX8" fmla="*/ 456140 w 4408487"/>
              <a:gd name="connsiteY8" fmla="*/ 3527283 h 6867525"/>
              <a:gd name="connsiteX9" fmla="*/ 395862 w 4408487"/>
              <a:gd name="connsiteY9" fmla="*/ 3525881 h 6867525"/>
              <a:gd name="connsiteX10" fmla="*/ 15171 w 4408487"/>
              <a:gd name="connsiteY10" fmla="*/ 3582733 h 6867525"/>
              <a:gd name="connsiteX11" fmla="*/ 0 w 4408487"/>
              <a:gd name="connsiteY11" fmla="*/ 3588214 h 686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08487" h="6867525">
                <a:moveTo>
                  <a:pt x="0" y="0"/>
                </a:moveTo>
                <a:lnTo>
                  <a:pt x="4408487" y="0"/>
                </a:lnTo>
                <a:lnTo>
                  <a:pt x="4408487" y="6867525"/>
                </a:lnTo>
                <a:lnTo>
                  <a:pt x="0" y="6867525"/>
                </a:lnTo>
                <a:lnTo>
                  <a:pt x="0" y="6032186"/>
                </a:lnTo>
                <a:lnTo>
                  <a:pt x="108414" y="6062418"/>
                </a:lnTo>
                <a:cubicBezTo>
                  <a:pt x="191366" y="6081203"/>
                  <a:pt x="277410" y="6092051"/>
                  <a:pt x="365715" y="6094106"/>
                </a:cubicBezTo>
                <a:cubicBezTo>
                  <a:pt x="1071950" y="6110541"/>
                  <a:pt x="1660107" y="5558428"/>
                  <a:pt x="1685089" y="4855586"/>
                </a:cubicBezTo>
                <a:cubicBezTo>
                  <a:pt x="1710082" y="4152430"/>
                  <a:pt x="1162112" y="3560159"/>
                  <a:pt x="456140" y="3527283"/>
                </a:cubicBezTo>
                <a:lnTo>
                  <a:pt x="395862" y="3525881"/>
                </a:lnTo>
                <a:cubicBezTo>
                  <a:pt x="263387" y="3525881"/>
                  <a:pt x="135534" y="3545773"/>
                  <a:pt x="15171" y="3582733"/>
                </a:cubicBezTo>
                <a:lnTo>
                  <a:pt x="0" y="3588214"/>
                </a:lnTo>
                <a:close/>
              </a:path>
            </a:pathLst>
          </a:custGeom>
          <a:pattFill prst="pct5">
            <a:fgClr>
              <a:schemeClr val="accent1"/>
            </a:fgClr>
            <a:bgClr>
              <a:schemeClr val="bg1"/>
            </a:bgClr>
          </a:pattFill>
        </p:spPr>
        <p:txBody>
          <a:bodyPr wrap="square">
            <a:noAutofit/>
          </a:bodyPr>
          <a:lstStyle/>
          <a:p>
            <a:r>
              <a:rPr lang="en-US"/>
              <a:t>Click icon to add picture</a:t>
            </a:r>
            <a:endParaRPr lang="en-GB"/>
          </a:p>
        </p:txBody>
      </p:sp>
      <p:sp>
        <p:nvSpPr>
          <p:cNvPr id="2" name="Title 1"/>
          <p:cNvSpPr>
            <a:spLocks noGrp="1"/>
          </p:cNvSpPr>
          <p:nvPr>
            <p:ph type="ctrTitle"/>
          </p:nvPr>
        </p:nvSpPr>
        <p:spPr>
          <a:xfrm>
            <a:off x="1033103" y="2432434"/>
            <a:ext cx="6121239" cy="2387600"/>
          </a:xfrm>
        </p:spPr>
        <p:txBody>
          <a:bodyPr anchor="b"/>
          <a:lstStyle>
            <a:lvl1pPr algn="l">
              <a:defRPr lang="en-GB" sz="6000" b="1" i="0" u="none" strike="noStrike" baseline="0" smtClean="0"/>
            </a:lvl1pPr>
          </a:lstStyle>
          <a:p>
            <a:r>
              <a:rPr lang="en-US"/>
              <a:t>Click to edit Master title style</a:t>
            </a:r>
            <a:endParaRPr lang="et-EE" dirty="0"/>
          </a:p>
        </p:txBody>
      </p:sp>
      <p:sp>
        <p:nvSpPr>
          <p:cNvPr id="6" name="Slide Number Placeholder 5"/>
          <p:cNvSpPr>
            <a:spLocks noGrp="1"/>
          </p:cNvSpPr>
          <p:nvPr>
            <p:ph type="sldNum" sz="quarter" idx="12"/>
          </p:nvPr>
        </p:nvSpPr>
        <p:spPr/>
        <p:txBody>
          <a:bodyPr/>
          <a:lstStyle/>
          <a:p>
            <a:fld id="{9C3A84B4-50EE-4E03-B6D7-AB5456BA3390}" type="slidenum">
              <a:rPr lang="et-EE" smtClean="0"/>
              <a:t>‹#›</a:t>
            </a:fld>
            <a:endParaRPr lang="et-EE" dirty="0"/>
          </a:p>
        </p:txBody>
      </p:sp>
      <p:sp>
        <p:nvSpPr>
          <p:cNvPr id="8" name="Subtitle 2"/>
          <p:cNvSpPr>
            <a:spLocks noGrp="1"/>
          </p:cNvSpPr>
          <p:nvPr>
            <p:ph type="subTitle" idx="1"/>
          </p:nvPr>
        </p:nvSpPr>
        <p:spPr>
          <a:xfrm>
            <a:off x="1033103" y="4989511"/>
            <a:ext cx="6121239" cy="1559261"/>
          </a:xfrm>
        </p:spPr>
        <p:txBody>
          <a:bodyPr/>
          <a:lstStyle>
            <a:lvl1pPr marL="0" indent="0" algn="l">
              <a:buNone/>
              <a:defRPr sz="24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87355" y="3521459"/>
            <a:ext cx="1982054" cy="2577600"/>
          </a:xfrm>
          <a:prstGeom prst="rect">
            <a:avLst/>
          </a:prstGeom>
        </p:spPr>
      </p:pic>
    </p:spTree>
    <p:extLst>
      <p:ext uri="{BB962C8B-B14F-4D97-AF65-F5344CB8AC3E}">
        <p14:creationId xmlns:p14="http://schemas.microsoft.com/office/powerpoint/2010/main" val="46334863"/>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itel pilttaust tekst vasak">
    <p:bg>
      <p:bgPr>
        <a:solidFill>
          <a:schemeClr val="bg1"/>
        </a:solidFill>
        <a:effectLst/>
      </p:bgPr>
    </p:bg>
    <p:spTree>
      <p:nvGrpSpPr>
        <p:cNvPr id="1" name=""/>
        <p:cNvGrpSpPr/>
        <p:nvPr/>
      </p:nvGrpSpPr>
      <p:grpSpPr>
        <a:xfrm>
          <a:off x="0" y="0"/>
          <a:ext cx="0" cy="0"/>
          <a:chOff x="0" y="0"/>
          <a:chExt cx="0" cy="0"/>
        </a:xfrm>
      </p:grpSpPr>
      <p:sp>
        <p:nvSpPr>
          <p:cNvPr id="12" name="Freeform 11"/>
          <p:cNvSpPr>
            <a:spLocks noGrp="1"/>
          </p:cNvSpPr>
          <p:nvPr>
            <p:ph type="pic" sz="quarter" idx="10"/>
          </p:nvPr>
        </p:nvSpPr>
        <p:spPr>
          <a:xfrm>
            <a:off x="576000" y="0"/>
            <a:ext cx="11615999" cy="6858000"/>
          </a:xfrm>
          <a:custGeom>
            <a:avLst/>
            <a:gdLst>
              <a:gd name="connsiteX0" fmla="*/ 0 w 11615999"/>
              <a:gd name="connsiteY0" fmla="*/ 0 h 6858000"/>
              <a:gd name="connsiteX1" fmla="*/ 11615999 w 11615999"/>
              <a:gd name="connsiteY1" fmla="*/ 0 h 6858000"/>
              <a:gd name="connsiteX2" fmla="*/ 11615999 w 11615999"/>
              <a:gd name="connsiteY2" fmla="*/ 6858000 h 6858000"/>
              <a:gd name="connsiteX3" fmla="*/ 0 w 11615999"/>
              <a:gd name="connsiteY3" fmla="*/ 6858000 h 6858000"/>
              <a:gd name="connsiteX4" fmla="*/ 0 w 11615999"/>
              <a:gd name="connsiteY4" fmla="*/ 1594962 h 6858000"/>
              <a:gd name="connsiteX5" fmla="*/ 82764 w 11615999"/>
              <a:gd name="connsiteY5" fmla="*/ 1588262 h 6858000"/>
              <a:gd name="connsiteX6" fmla="*/ 509299 w 11615999"/>
              <a:gd name="connsiteY6" fmla="*/ 1095208 h 6858000"/>
              <a:gd name="connsiteX7" fmla="*/ 12380 w 11615999"/>
              <a:gd name="connsiteY7" fmla="*/ 560124 h 6858000"/>
              <a:gd name="connsiteX8" fmla="*/ 0 w 11615999"/>
              <a:gd name="connsiteY8" fmla="*/ 5598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5999" h="6858000">
                <a:moveTo>
                  <a:pt x="0" y="0"/>
                </a:moveTo>
                <a:lnTo>
                  <a:pt x="11615999" y="0"/>
                </a:lnTo>
                <a:lnTo>
                  <a:pt x="11615999" y="6858000"/>
                </a:lnTo>
                <a:lnTo>
                  <a:pt x="0" y="6858000"/>
                </a:lnTo>
                <a:lnTo>
                  <a:pt x="0" y="1594962"/>
                </a:lnTo>
                <a:lnTo>
                  <a:pt x="82764" y="1588262"/>
                </a:lnTo>
                <a:cubicBezTo>
                  <a:pt x="319087" y="1545109"/>
                  <a:pt x="501107" y="1343116"/>
                  <a:pt x="509299" y="1095208"/>
                </a:cubicBezTo>
                <a:cubicBezTo>
                  <a:pt x="518668" y="811736"/>
                  <a:pt x="297295" y="573361"/>
                  <a:pt x="12380" y="560124"/>
                </a:cubicBezTo>
                <a:lnTo>
                  <a:pt x="0" y="559899"/>
                </a:lnTo>
                <a:close/>
              </a:path>
            </a:pathLst>
          </a:custGeom>
          <a:pattFill prst="pct5">
            <a:fgClr>
              <a:schemeClr val="accent1"/>
            </a:fgClr>
            <a:bgClr>
              <a:schemeClr val="bg1"/>
            </a:bgClr>
          </a:pattFill>
        </p:spPr>
        <p:txBody>
          <a:bodyPr wrap="square">
            <a:noAutofit/>
          </a:bodyPr>
          <a:lstStyle>
            <a:lvl1pPr marL="0" indent="0">
              <a:buNone/>
              <a:defRPr/>
            </a:lvl1pPr>
          </a:lstStyle>
          <a:p>
            <a:r>
              <a:rPr lang="en-US"/>
              <a:t>Click icon to add picture</a:t>
            </a:r>
            <a:endParaRPr lang="en-GB"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0" y="559559"/>
            <a:ext cx="797581" cy="1037230"/>
          </a:xfrm>
          <a:prstGeom prst="rect">
            <a:avLst/>
          </a:prstGeom>
        </p:spPr>
      </p:pic>
      <p:sp>
        <p:nvSpPr>
          <p:cNvPr id="4" name="Rectangle 3"/>
          <p:cNvSpPr/>
          <p:nvPr/>
        </p:nvSpPr>
        <p:spPr>
          <a:xfrm>
            <a:off x="11000284" y="6179439"/>
            <a:ext cx="880369" cy="308418"/>
          </a:xfrm>
          <a:prstGeom prst="rect">
            <a:avLst/>
          </a:prstGeom>
        </p:spPr>
        <p:txBody>
          <a:bodyPr wrap="none">
            <a:spAutoFit/>
          </a:bodyPr>
          <a:lstStyle/>
          <a:p>
            <a:fld id="{17CE275A-E327-4030-B2D3-F354B9DDFA2B}" type="datetime3">
              <a:rPr lang="et-EE" sz="1404" smtClean="0">
                <a:solidFill>
                  <a:schemeClr val="bg2">
                    <a:lumMod val="95000"/>
                  </a:schemeClr>
                </a:solidFill>
              </a:rPr>
              <a:pPr/>
              <a:t>12/06/25</a:t>
            </a:fld>
            <a:endParaRPr lang="en-GB" sz="1404" dirty="0">
              <a:solidFill>
                <a:schemeClr val="bg2">
                  <a:lumMod val="95000"/>
                </a:schemeClr>
              </a:solidFill>
            </a:endParaRPr>
          </a:p>
        </p:txBody>
      </p:sp>
      <p:sp>
        <p:nvSpPr>
          <p:cNvPr id="2" name="Title 1"/>
          <p:cNvSpPr>
            <a:spLocks noGrp="1"/>
          </p:cNvSpPr>
          <p:nvPr>
            <p:ph type="ctrTitle"/>
          </p:nvPr>
        </p:nvSpPr>
        <p:spPr>
          <a:xfrm>
            <a:off x="1033103" y="2327659"/>
            <a:ext cx="6121239" cy="2387600"/>
          </a:xfrm>
        </p:spPr>
        <p:txBody>
          <a:bodyPr anchor="b"/>
          <a:lstStyle>
            <a:lvl1pPr algn="l">
              <a:defRPr lang="en-GB" sz="6000" b="1" i="0" u="none" strike="noStrike" baseline="0" smtClean="0">
                <a:solidFill>
                  <a:schemeClr val="bg2">
                    <a:lumMod val="95000"/>
                  </a:schemeClr>
                </a:solidFill>
              </a:defRPr>
            </a:lvl1pPr>
          </a:lstStyle>
          <a:p>
            <a:r>
              <a:rPr lang="en-US"/>
              <a:t>Click to edit Master title style</a:t>
            </a:r>
            <a:endParaRPr lang="et-EE" dirty="0"/>
          </a:p>
        </p:txBody>
      </p:sp>
      <p:sp>
        <p:nvSpPr>
          <p:cNvPr id="8" name="Subtitle 2"/>
          <p:cNvSpPr>
            <a:spLocks noGrp="1"/>
          </p:cNvSpPr>
          <p:nvPr>
            <p:ph type="subTitle" idx="1"/>
          </p:nvPr>
        </p:nvSpPr>
        <p:spPr>
          <a:xfrm>
            <a:off x="1033103" y="4989511"/>
            <a:ext cx="6121239" cy="1559261"/>
          </a:xfrm>
        </p:spPr>
        <p:txBody>
          <a:bodyPr/>
          <a:lstStyle>
            <a:lvl1pPr marL="0" indent="0" algn="l">
              <a:buNone/>
              <a:defRPr sz="2400">
                <a:solidFill>
                  <a:schemeClr val="bg2">
                    <a:lumMod val="95000"/>
                  </a:schemeClr>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3794240691"/>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itel pilttaust tekst parem">
    <p:bg>
      <p:bgPr>
        <a:solidFill>
          <a:schemeClr val="bg1"/>
        </a:solidFill>
        <a:effectLst/>
      </p:bgPr>
    </p:bg>
    <p:spTree>
      <p:nvGrpSpPr>
        <p:cNvPr id="1" name=""/>
        <p:cNvGrpSpPr/>
        <p:nvPr/>
      </p:nvGrpSpPr>
      <p:grpSpPr>
        <a:xfrm>
          <a:off x="0" y="0"/>
          <a:ext cx="0" cy="0"/>
          <a:chOff x="0" y="0"/>
          <a:chExt cx="0" cy="0"/>
        </a:xfrm>
      </p:grpSpPr>
      <p:sp>
        <p:nvSpPr>
          <p:cNvPr id="11" name="Freeform 10"/>
          <p:cNvSpPr>
            <a:spLocks noGrp="1"/>
          </p:cNvSpPr>
          <p:nvPr>
            <p:ph type="pic" sz="quarter" idx="10"/>
          </p:nvPr>
        </p:nvSpPr>
        <p:spPr>
          <a:xfrm>
            <a:off x="576000" y="0"/>
            <a:ext cx="11615999" cy="6858000"/>
          </a:xfrm>
          <a:custGeom>
            <a:avLst/>
            <a:gdLst>
              <a:gd name="connsiteX0" fmla="*/ 0 w 11615999"/>
              <a:gd name="connsiteY0" fmla="*/ 0 h 6858000"/>
              <a:gd name="connsiteX1" fmla="*/ 11615999 w 11615999"/>
              <a:gd name="connsiteY1" fmla="*/ 0 h 6858000"/>
              <a:gd name="connsiteX2" fmla="*/ 11615999 w 11615999"/>
              <a:gd name="connsiteY2" fmla="*/ 6858000 h 6858000"/>
              <a:gd name="connsiteX3" fmla="*/ 0 w 11615999"/>
              <a:gd name="connsiteY3" fmla="*/ 6858000 h 6858000"/>
              <a:gd name="connsiteX4" fmla="*/ 0 w 11615999"/>
              <a:gd name="connsiteY4" fmla="*/ 1594962 h 6858000"/>
              <a:gd name="connsiteX5" fmla="*/ 82764 w 11615999"/>
              <a:gd name="connsiteY5" fmla="*/ 1588262 h 6858000"/>
              <a:gd name="connsiteX6" fmla="*/ 509299 w 11615999"/>
              <a:gd name="connsiteY6" fmla="*/ 1095208 h 6858000"/>
              <a:gd name="connsiteX7" fmla="*/ 12380 w 11615999"/>
              <a:gd name="connsiteY7" fmla="*/ 560124 h 6858000"/>
              <a:gd name="connsiteX8" fmla="*/ 0 w 11615999"/>
              <a:gd name="connsiteY8" fmla="*/ 5598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5999" h="6858000">
                <a:moveTo>
                  <a:pt x="0" y="0"/>
                </a:moveTo>
                <a:lnTo>
                  <a:pt x="11615999" y="0"/>
                </a:lnTo>
                <a:lnTo>
                  <a:pt x="11615999" y="6858000"/>
                </a:lnTo>
                <a:lnTo>
                  <a:pt x="0" y="6858000"/>
                </a:lnTo>
                <a:lnTo>
                  <a:pt x="0" y="1594962"/>
                </a:lnTo>
                <a:lnTo>
                  <a:pt x="82764" y="1588262"/>
                </a:lnTo>
                <a:cubicBezTo>
                  <a:pt x="319087" y="1545109"/>
                  <a:pt x="501107" y="1343116"/>
                  <a:pt x="509299" y="1095208"/>
                </a:cubicBezTo>
                <a:cubicBezTo>
                  <a:pt x="518668" y="811736"/>
                  <a:pt x="297295" y="573361"/>
                  <a:pt x="12380" y="560124"/>
                </a:cubicBezTo>
                <a:lnTo>
                  <a:pt x="0" y="559899"/>
                </a:lnTo>
                <a:close/>
              </a:path>
            </a:pathLst>
          </a:custGeom>
          <a:pattFill prst="pct5">
            <a:fgClr>
              <a:schemeClr val="accent1"/>
            </a:fgClr>
            <a:bgClr>
              <a:schemeClr val="bg1"/>
            </a:bgClr>
          </a:pattFill>
        </p:spPr>
        <p:txBody>
          <a:bodyPr wrap="square">
            <a:noAutofit/>
          </a:bodyPr>
          <a:lstStyle>
            <a:lvl1pPr marL="0" indent="0">
              <a:buNone/>
              <a:defRPr/>
            </a:lvl1pPr>
          </a:lstStyle>
          <a:p>
            <a:r>
              <a:rPr lang="en-US"/>
              <a:t>Click icon to add picture</a:t>
            </a:r>
            <a:endParaRPr lang="en-GB"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0" y="559559"/>
            <a:ext cx="797581" cy="1037230"/>
          </a:xfrm>
          <a:prstGeom prst="rect">
            <a:avLst/>
          </a:prstGeom>
        </p:spPr>
      </p:pic>
      <p:sp>
        <p:nvSpPr>
          <p:cNvPr id="4" name="Rectangle 3"/>
          <p:cNvSpPr/>
          <p:nvPr/>
        </p:nvSpPr>
        <p:spPr>
          <a:xfrm>
            <a:off x="686792" y="6179439"/>
            <a:ext cx="880369" cy="308418"/>
          </a:xfrm>
          <a:prstGeom prst="rect">
            <a:avLst/>
          </a:prstGeom>
        </p:spPr>
        <p:txBody>
          <a:bodyPr wrap="none">
            <a:spAutoFit/>
          </a:bodyPr>
          <a:lstStyle/>
          <a:p>
            <a:fld id="{17CE275A-E327-4030-B2D3-F354B9DDFA2B}" type="datetime3">
              <a:rPr lang="et-EE" sz="1404" smtClean="0">
                <a:solidFill>
                  <a:schemeClr val="bg2">
                    <a:lumMod val="95000"/>
                  </a:schemeClr>
                </a:solidFill>
              </a:rPr>
              <a:pPr/>
              <a:t>12/06/25</a:t>
            </a:fld>
            <a:endParaRPr lang="en-GB" sz="1404" dirty="0">
              <a:solidFill>
                <a:schemeClr val="bg2">
                  <a:lumMod val="95000"/>
                </a:schemeClr>
              </a:solidFill>
            </a:endParaRPr>
          </a:p>
        </p:txBody>
      </p:sp>
      <p:sp>
        <p:nvSpPr>
          <p:cNvPr id="2" name="Title 1"/>
          <p:cNvSpPr>
            <a:spLocks noGrp="1"/>
          </p:cNvSpPr>
          <p:nvPr>
            <p:ph type="ctrTitle"/>
          </p:nvPr>
        </p:nvSpPr>
        <p:spPr>
          <a:xfrm>
            <a:off x="5550513" y="2327659"/>
            <a:ext cx="6121239" cy="2387600"/>
          </a:xfrm>
        </p:spPr>
        <p:txBody>
          <a:bodyPr anchor="b"/>
          <a:lstStyle>
            <a:lvl1pPr algn="r">
              <a:defRPr lang="en-GB" sz="6000" b="1" i="0" u="none" strike="noStrike" baseline="0" smtClean="0">
                <a:solidFill>
                  <a:schemeClr val="bg2">
                    <a:lumMod val="95000"/>
                  </a:schemeClr>
                </a:solidFill>
              </a:defRPr>
            </a:lvl1pPr>
          </a:lstStyle>
          <a:p>
            <a:r>
              <a:rPr lang="en-US"/>
              <a:t>Click to edit Master title style</a:t>
            </a:r>
            <a:endParaRPr lang="et-EE" dirty="0"/>
          </a:p>
        </p:txBody>
      </p:sp>
      <p:sp>
        <p:nvSpPr>
          <p:cNvPr id="8" name="Subtitle 2"/>
          <p:cNvSpPr>
            <a:spLocks noGrp="1"/>
          </p:cNvSpPr>
          <p:nvPr>
            <p:ph type="subTitle" idx="1"/>
          </p:nvPr>
        </p:nvSpPr>
        <p:spPr>
          <a:xfrm>
            <a:off x="5550513" y="4989511"/>
            <a:ext cx="6121239" cy="1559261"/>
          </a:xfrm>
        </p:spPr>
        <p:txBody>
          <a:bodyPr/>
          <a:lstStyle>
            <a:lvl1pPr marL="0" indent="0" algn="r">
              <a:buNone/>
              <a:defRPr sz="2400">
                <a:solidFill>
                  <a:schemeClr val="bg2">
                    <a:lumMod val="95000"/>
                  </a:schemeClr>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2038704683"/>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Tiitel vaheleh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20371" y="2573079"/>
            <a:ext cx="9051380" cy="861238"/>
          </a:xfrm>
        </p:spPr>
        <p:txBody>
          <a:bodyPr anchor="b"/>
          <a:lstStyle>
            <a:lvl1pPr algn="l">
              <a:defRPr lang="en-GB" sz="6000" b="1" i="0" u="none" strike="noStrike" baseline="0" smtClean="0">
                <a:solidFill>
                  <a:srgbClr val="AA1E3C"/>
                </a:solidFill>
                <a:latin typeface="Helvetica" panose="020B0604020202030204" pitchFamily="34" charset="0"/>
              </a:defRPr>
            </a:lvl1pPr>
          </a:lstStyle>
          <a:p>
            <a:r>
              <a:rPr lang="en-US"/>
              <a:t>Click to edit Master title style</a:t>
            </a:r>
            <a:endParaRPr lang="et-EE" dirty="0"/>
          </a:p>
        </p:txBody>
      </p:sp>
      <p:sp>
        <p:nvSpPr>
          <p:cNvPr id="8" name="Subtitle 2"/>
          <p:cNvSpPr>
            <a:spLocks noGrp="1"/>
          </p:cNvSpPr>
          <p:nvPr>
            <p:ph type="subTitle" idx="1"/>
          </p:nvPr>
        </p:nvSpPr>
        <p:spPr>
          <a:xfrm>
            <a:off x="2620371" y="3452844"/>
            <a:ext cx="9051380" cy="794602"/>
          </a:xfrm>
        </p:spPr>
        <p:txBody>
          <a:bodyPr>
            <a:normAutofit/>
          </a:bodyPr>
          <a:lstStyle>
            <a:lvl1pPr marL="0" indent="0" algn="l">
              <a:buNone/>
              <a:defRPr sz="60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162" y="2169001"/>
            <a:ext cx="1972111" cy="2567689"/>
          </a:xfrm>
          <a:prstGeom prst="rect">
            <a:avLst/>
          </a:prstGeom>
        </p:spPr>
      </p:pic>
    </p:spTree>
    <p:extLst>
      <p:ext uri="{BB962C8B-B14F-4D97-AF65-F5344CB8AC3E}">
        <p14:creationId xmlns:p14="http://schemas.microsoft.com/office/powerpoint/2010/main" val="1248446753"/>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Slaid üks sisukast">
    <p:spTree>
      <p:nvGrpSpPr>
        <p:cNvPr id="1" name=""/>
        <p:cNvGrpSpPr/>
        <p:nvPr/>
      </p:nvGrpSpPr>
      <p:grpSpPr>
        <a:xfrm>
          <a:off x="0" y="0"/>
          <a:ext cx="0" cy="0"/>
          <a:chOff x="0" y="0"/>
          <a:chExt cx="0" cy="0"/>
        </a:xfrm>
      </p:grpSpPr>
      <p:sp>
        <p:nvSpPr>
          <p:cNvPr id="6" name="Slide Number Placeholder 5"/>
          <p:cNvSpPr txBox="1">
            <a:spLocks/>
          </p:cNvSpPr>
          <p:nvPr/>
        </p:nvSpPr>
        <p:spPr>
          <a:xfrm>
            <a:off x="186071" y="6031614"/>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9" name="Slide Number Placeholder 5"/>
          <p:cNvSpPr txBox="1">
            <a:spLocks/>
          </p:cNvSpPr>
          <p:nvPr/>
        </p:nvSpPr>
        <p:spPr>
          <a:xfrm>
            <a:off x="186071" y="6482245"/>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10" name="Content Placeholder 2"/>
          <p:cNvSpPr>
            <a:spLocks noGrp="1"/>
          </p:cNvSpPr>
          <p:nvPr>
            <p:ph sz="half" idx="1"/>
          </p:nvPr>
        </p:nvSpPr>
        <p:spPr>
          <a:xfrm>
            <a:off x="1302488" y="1499191"/>
            <a:ext cx="10051312"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1" name="Title 1"/>
          <p:cNvSpPr>
            <a:spLocks noGrp="1"/>
          </p:cNvSpPr>
          <p:nvPr>
            <p:ph type="title"/>
          </p:nvPr>
        </p:nvSpPr>
        <p:spPr>
          <a:xfrm>
            <a:off x="1302488" y="457202"/>
            <a:ext cx="10051312" cy="425303"/>
          </a:xfrm>
        </p:spPr>
        <p:txBody>
          <a:bodyPr anchor="t">
            <a:noAutofit/>
          </a:bodyPr>
          <a:lstStyle>
            <a:lvl1pPr>
              <a:defRPr sz="3200">
                <a:solidFill>
                  <a:srgbClr val="A01E28"/>
                </a:solidFill>
                <a:latin typeface="Helvetica" panose="020B0604020202030204" pitchFamily="34" charset="0"/>
              </a:defRPr>
            </a:lvl1pPr>
          </a:lstStyle>
          <a:p>
            <a:r>
              <a:rPr lang="en-US"/>
              <a:t>Click to edit Master title style</a:t>
            </a:r>
            <a:endParaRPr lang="et-EE" dirty="0"/>
          </a:p>
        </p:txBody>
      </p:sp>
      <p:sp>
        <p:nvSpPr>
          <p:cNvPr id="12" name="Subtitle 2"/>
          <p:cNvSpPr>
            <a:spLocks noGrp="1"/>
          </p:cNvSpPr>
          <p:nvPr>
            <p:ph type="subTitle" idx="14"/>
          </p:nvPr>
        </p:nvSpPr>
        <p:spPr>
          <a:xfrm>
            <a:off x="1302488" y="940987"/>
            <a:ext cx="10051312" cy="435932"/>
          </a:xfrm>
        </p:spPr>
        <p:txBody>
          <a:bodyPr anchor="t">
            <a:normAutofit/>
          </a:bodyPr>
          <a:lstStyle>
            <a:lvl1pPr marL="0" indent="0" algn="l">
              <a:buNone/>
              <a:defRPr sz="18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3701399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Slaid kaks sisukast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02488" y="457202"/>
            <a:ext cx="10051312" cy="425303"/>
          </a:xfrm>
        </p:spPr>
        <p:txBody>
          <a:bodyPr anchor="t">
            <a:noAutofit/>
          </a:bodyPr>
          <a:lstStyle>
            <a:lvl1pPr>
              <a:defRPr sz="3200">
                <a:solidFill>
                  <a:srgbClr val="A01E28"/>
                </a:solidFill>
                <a:latin typeface="Helvetica" panose="020B0604020202030204" pitchFamily="34" charset="0"/>
              </a:defRPr>
            </a:lvl1pPr>
          </a:lstStyle>
          <a:p>
            <a:r>
              <a:rPr lang="et-EE" dirty="0" err="1"/>
              <a:t>kljahsdkljhalkjshd</a:t>
            </a:r>
            <a:endParaRPr lang="et-EE" dirty="0"/>
          </a:p>
        </p:txBody>
      </p:sp>
      <p:sp>
        <p:nvSpPr>
          <p:cNvPr id="3" name="Content Placeholder 2"/>
          <p:cNvSpPr>
            <a:spLocks noGrp="1"/>
          </p:cNvSpPr>
          <p:nvPr>
            <p:ph sz="half" idx="1"/>
          </p:nvPr>
        </p:nvSpPr>
        <p:spPr>
          <a:xfrm>
            <a:off x="1302488" y="1499191"/>
            <a:ext cx="486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6" name="Slide Number Placeholder 5"/>
          <p:cNvSpPr txBox="1">
            <a:spLocks/>
          </p:cNvSpPr>
          <p:nvPr/>
        </p:nvSpPr>
        <p:spPr>
          <a:xfrm>
            <a:off x="186071" y="6031614"/>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9" name="Slide Number Placeholder 5"/>
          <p:cNvSpPr txBox="1">
            <a:spLocks/>
          </p:cNvSpPr>
          <p:nvPr/>
        </p:nvSpPr>
        <p:spPr>
          <a:xfrm>
            <a:off x="186071" y="6482245"/>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11" name="Content Placeholder 2"/>
          <p:cNvSpPr>
            <a:spLocks noGrp="1"/>
          </p:cNvSpPr>
          <p:nvPr>
            <p:ph sz="half" idx="13"/>
          </p:nvPr>
        </p:nvSpPr>
        <p:spPr>
          <a:xfrm>
            <a:off x="6493800" y="1499191"/>
            <a:ext cx="486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4" name="Subtitle 2"/>
          <p:cNvSpPr>
            <a:spLocks noGrp="1"/>
          </p:cNvSpPr>
          <p:nvPr>
            <p:ph type="subTitle" idx="14"/>
          </p:nvPr>
        </p:nvSpPr>
        <p:spPr>
          <a:xfrm>
            <a:off x="1302488" y="940987"/>
            <a:ext cx="10051312" cy="435932"/>
          </a:xfrm>
        </p:spPr>
        <p:txBody>
          <a:bodyPr anchor="t">
            <a:normAutofit/>
          </a:bodyPr>
          <a:lstStyle>
            <a:lvl1pPr marL="0" indent="0" algn="l">
              <a:buNone/>
              <a:defRPr sz="18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3081868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Slaid kolm sisukasti">
    <p:spTree>
      <p:nvGrpSpPr>
        <p:cNvPr id="1" name=""/>
        <p:cNvGrpSpPr/>
        <p:nvPr/>
      </p:nvGrpSpPr>
      <p:grpSpPr>
        <a:xfrm>
          <a:off x="0" y="0"/>
          <a:ext cx="0" cy="0"/>
          <a:chOff x="0" y="0"/>
          <a:chExt cx="0" cy="0"/>
        </a:xfrm>
      </p:grpSpPr>
      <p:sp>
        <p:nvSpPr>
          <p:cNvPr id="6" name="Slide Number Placeholder 5"/>
          <p:cNvSpPr txBox="1">
            <a:spLocks/>
          </p:cNvSpPr>
          <p:nvPr/>
        </p:nvSpPr>
        <p:spPr>
          <a:xfrm>
            <a:off x="186071" y="6031614"/>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9" name="Slide Number Placeholder 5"/>
          <p:cNvSpPr txBox="1">
            <a:spLocks/>
          </p:cNvSpPr>
          <p:nvPr/>
        </p:nvSpPr>
        <p:spPr>
          <a:xfrm>
            <a:off x="186071" y="6482245"/>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11" name="Title 1"/>
          <p:cNvSpPr>
            <a:spLocks noGrp="1"/>
          </p:cNvSpPr>
          <p:nvPr>
            <p:ph type="title"/>
          </p:nvPr>
        </p:nvSpPr>
        <p:spPr>
          <a:xfrm>
            <a:off x="1302488" y="457202"/>
            <a:ext cx="10051312" cy="425303"/>
          </a:xfrm>
        </p:spPr>
        <p:txBody>
          <a:bodyPr anchor="t">
            <a:noAutofit/>
          </a:bodyPr>
          <a:lstStyle>
            <a:lvl1pPr>
              <a:defRPr sz="3200">
                <a:solidFill>
                  <a:srgbClr val="A01E28"/>
                </a:solidFill>
                <a:latin typeface="Helvetica" panose="020B0604020202030204" pitchFamily="34" charset="0"/>
              </a:defRPr>
            </a:lvl1pPr>
          </a:lstStyle>
          <a:p>
            <a:r>
              <a:rPr lang="en-US"/>
              <a:t>Click to edit Master title style</a:t>
            </a:r>
            <a:endParaRPr lang="et-EE" dirty="0"/>
          </a:p>
        </p:txBody>
      </p:sp>
      <p:sp>
        <p:nvSpPr>
          <p:cNvPr id="12" name="Subtitle 2"/>
          <p:cNvSpPr>
            <a:spLocks noGrp="1"/>
          </p:cNvSpPr>
          <p:nvPr>
            <p:ph type="subTitle" idx="14"/>
          </p:nvPr>
        </p:nvSpPr>
        <p:spPr>
          <a:xfrm>
            <a:off x="1302488" y="940987"/>
            <a:ext cx="10051312" cy="435932"/>
          </a:xfrm>
        </p:spPr>
        <p:txBody>
          <a:bodyPr anchor="t">
            <a:normAutofit/>
          </a:bodyPr>
          <a:lstStyle>
            <a:lvl1pPr marL="0" indent="0" algn="l">
              <a:buNone/>
              <a:defRPr sz="18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
        <p:nvSpPr>
          <p:cNvPr id="7" name="Content Placeholder 2"/>
          <p:cNvSpPr>
            <a:spLocks noGrp="1"/>
          </p:cNvSpPr>
          <p:nvPr>
            <p:ph sz="half" idx="1"/>
          </p:nvPr>
        </p:nvSpPr>
        <p:spPr>
          <a:xfrm>
            <a:off x="1302487" y="1499191"/>
            <a:ext cx="324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3" name="Content Placeholder 2"/>
          <p:cNvSpPr>
            <a:spLocks noGrp="1"/>
          </p:cNvSpPr>
          <p:nvPr>
            <p:ph sz="half" idx="15"/>
          </p:nvPr>
        </p:nvSpPr>
        <p:spPr>
          <a:xfrm>
            <a:off x="4708144" y="1499190"/>
            <a:ext cx="324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4" name="Content Placeholder 2"/>
          <p:cNvSpPr>
            <a:spLocks noGrp="1"/>
          </p:cNvSpPr>
          <p:nvPr>
            <p:ph sz="half" idx="16"/>
          </p:nvPr>
        </p:nvSpPr>
        <p:spPr>
          <a:xfrm>
            <a:off x="8113801" y="1499189"/>
            <a:ext cx="324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1206140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2488" y="365125"/>
            <a:ext cx="10051312" cy="1325563"/>
          </a:xfrm>
          <a:prstGeom prst="rect">
            <a:avLst/>
          </a:prstGeom>
        </p:spPr>
        <p:txBody>
          <a:bodyPr vert="horz" lIns="91440" tIns="45720" rIns="91440" bIns="45720" rtlCol="0" anchor="ctr">
            <a:normAutofit/>
          </a:bodyPr>
          <a:lstStyle/>
          <a:p>
            <a:r>
              <a:rPr lang="en-US"/>
              <a:t>Click to edit Master title style</a:t>
            </a:r>
            <a:endParaRPr lang="et-EE" dirty="0"/>
          </a:p>
        </p:txBody>
      </p:sp>
      <p:sp>
        <p:nvSpPr>
          <p:cNvPr id="3" name="Text Placeholder 2"/>
          <p:cNvSpPr>
            <a:spLocks noGrp="1"/>
          </p:cNvSpPr>
          <p:nvPr>
            <p:ph type="body" idx="1"/>
          </p:nvPr>
        </p:nvSpPr>
        <p:spPr>
          <a:xfrm>
            <a:off x="1302488" y="1825625"/>
            <a:ext cx="1005131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6" name="Slide Number Placeholder 5"/>
          <p:cNvSpPr>
            <a:spLocks noGrp="1"/>
          </p:cNvSpPr>
          <p:nvPr>
            <p:ph type="sldNum" sz="quarter" idx="4"/>
          </p:nvPr>
        </p:nvSpPr>
        <p:spPr>
          <a:xfrm>
            <a:off x="186072" y="6031614"/>
            <a:ext cx="452104" cy="365125"/>
          </a:xfrm>
          <a:prstGeom prst="rect">
            <a:avLst/>
          </a:prstGeom>
        </p:spPr>
        <p:txBody>
          <a:bodyPr vert="horz" lIns="91440" tIns="45720" rIns="91440" bIns="45720" rtlCol="0" anchor="ctr"/>
          <a:lstStyle>
            <a:lvl1pPr algn="r">
              <a:defRPr sz="1200">
                <a:solidFill>
                  <a:schemeClr val="bg1"/>
                </a:solidFill>
              </a:defRPr>
            </a:lvl1pPr>
          </a:lstStyle>
          <a:p>
            <a:fld id="{9C3A84B4-50EE-4E03-B6D7-AB5456BA3390}" type="slidenum">
              <a:rPr lang="et-EE" smtClean="0"/>
              <a:pPr/>
              <a:t>‹#›</a:t>
            </a:fld>
            <a:endParaRPr lang="et-EE" dirty="0"/>
          </a:p>
        </p:txBody>
      </p:sp>
    </p:spTree>
    <p:extLst>
      <p:ext uri="{BB962C8B-B14F-4D97-AF65-F5344CB8AC3E}">
        <p14:creationId xmlns:p14="http://schemas.microsoft.com/office/powerpoint/2010/main" val="358243805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65" r:id="rId6"/>
    <p:sldLayoutId id="2147483652" r:id="rId7"/>
    <p:sldLayoutId id="2147483666" r:id="rId8"/>
  </p:sldLayoutIdLst>
  <p:hf hdr="0" ftr="0" dt="0"/>
  <p:txStyles>
    <p:titleStyle>
      <a:lvl1pPr algn="l" defTabSz="914377" rtl="0" eaLnBrk="1" latinLnBrk="0" hangingPunct="1">
        <a:lnSpc>
          <a:spcPct val="90000"/>
        </a:lnSpc>
        <a:spcBef>
          <a:spcPct val="0"/>
        </a:spcBef>
        <a:buNone/>
        <a:defRPr sz="5000" kern="1200">
          <a:solidFill>
            <a:srgbClr val="A01E28"/>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200" kern="1200">
          <a:solidFill>
            <a:schemeClr val="tx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2.emf"/><Relationship Id="rId1" Type="http://schemas.openxmlformats.org/officeDocument/2006/relationships/slideLayout" Target="../slideLayouts/slideLayout7.xml"/><Relationship Id="rId4" Type="http://schemas.openxmlformats.org/officeDocument/2006/relationships/image" Target="../media/image43.emf"/></Relationships>
</file>

<file path=ppt/slides/_rels/slide41.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alkiri 2">
            <a:extLst>
              <a:ext uri="{FF2B5EF4-FFF2-40B4-BE49-F238E27FC236}">
                <a16:creationId xmlns:a16="http://schemas.microsoft.com/office/drawing/2014/main" id="{575FB341-EE81-B3FB-7B77-FF0FA69F3B69}"/>
              </a:ext>
            </a:extLst>
          </p:cNvPr>
          <p:cNvSpPr>
            <a:spLocks noGrp="1"/>
          </p:cNvSpPr>
          <p:nvPr>
            <p:ph type="ctrTitle"/>
          </p:nvPr>
        </p:nvSpPr>
        <p:spPr/>
        <p:txBody>
          <a:bodyPr>
            <a:normAutofit fontScale="90000"/>
          </a:bodyPr>
          <a:lstStyle/>
          <a:p>
            <a:r>
              <a:rPr lang="et-EE" dirty="0"/>
              <a:t>Rahulolu Tallinna ühistranspordiga</a:t>
            </a:r>
            <a:r>
              <a:rPr lang="en-US" dirty="0"/>
              <a:t> </a:t>
            </a:r>
            <a:r>
              <a:rPr lang="et-EE" dirty="0"/>
              <a:t>aastal 2</a:t>
            </a:r>
            <a:r>
              <a:rPr lang="en-US" dirty="0"/>
              <a:t>024</a:t>
            </a:r>
            <a:endParaRPr lang="et-EE" dirty="0"/>
          </a:p>
        </p:txBody>
      </p:sp>
      <p:sp>
        <p:nvSpPr>
          <p:cNvPr id="4" name="Alapealkiri 3">
            <a:extLst>
              <a:ext uri="{FF2B5EF4-FFF2-40B4-BE49-F238E27FC236}">
                <a16:creationId xmlns:a16="http://schemas.microsoft.com/office/drawing/2014/main" id="{BFBD699A-CA83-6050-D6BF-7CEDC928B788}"/>
              </a:ext>
            </a:extLst>
          </p:cNvPr>
          <p:cNvSpPr>
            <a:spLocks noGrp="1"/>
          </p:cNvSpPr>
          <p:nvPr>
            <p:ph type="subTitle" idx="1"/>
          </p:nvPr>
        </p:nvSpPr>
        <p:spPr/>
        <p:txBody>
          <a:bodyPr>
            <a:normAutofit/>
          </a:bodyPr>
          <a:lstStyle/>
          <a:p>
            <a:r>
              <a:rPr lang="et-EE" dirty="0">
                <a:solidFill>
                  <a:schemeClr val="accent1"/>
                </a:solidFill>
              </a:rPr>
              <a:t>Uuring Tallinna elanikkonna seas </a:t>
            </a:r>
          </a:p>
          <a:p>
            <a:r>
              <a:rPr lang="et-EE" dirty="0">
                <a:solidFill>
                  <a:schemeClr val="accent1"/>
                </a:solidFill>
              </a:rPr>
              <a:t>Kevad 202</a:t>
            </a:r>
            <a:r>
              <a:rPr lang="en-US" dirty="0">
                <a:solidFill>
                  <a:schemeClr val="accent1"/>
                </a:solidFill>
              </a:rPr>
              <a:t>5</a:t>
            </a:r>
            <a:r>
              <a:rPr lang="et-EE" dirty="0">
                <a:solidFill>
                  <a:schemeClr val="bg1"/>
                </a:solidFill>
              </a:rPr>
              <a:t>na elanikkonna seas </a:t>
            </a:r>
          </a:p>
          <a:p>
            <a:r>
              <a:rPr lang="et-EE" dirty="0">
                <a:solidFill>
                  <a:schemeClr val="bg1"/>
                </a:solidFill>
              </a:rPr>
              <a:t>2023</a:t>
            </a:r>
          </a:p>
          <a:p>
            <a:endParaRPr lang="et-EE" dirty="0"/>
          </a:p>
        </p:txBody>
      </p:sp>
      <p:pic>
        <p:nvPicPr>
          <p:cNvPr id="7" name="Picture Placeholder 5">
            <a:extLst>
              <a:ext uri="{FF2B5EF4-FFF2-40B4-BE49-F238E27FC236}">
                <a16:creationId xmlns:a16="http://schemas.microsoft.com/office/drawing/2014/main" id="{8F2C30A0-10D7-FB78-D9DB-662BDBB57DDF}"/>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28654" r="28654"/>
          <a:stretch>
            <a:fillRect/>
          </a:stretch>
        </p:blipFill>
        <p:spPr>
          <a:xfrm>
            <a:off x="576263" y="0"/>
            <a:ext cx="4408487" cy="6858000"/>
          </a:xfrm>
        </p:spPr>
      </p:pic>
    </p:spTree>
    <p:extLst>
      <p:ext uri="{BB962C8B-B14F-4D97-AF65-F5344CB8AC3E}">
        <p14:creationId xmlns:p14="http://schemas.microsoft.com/office/powerpoint/2010/main" val="65658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5758D7-FAB7-4AF8-9118-853689EF185B}"/>
              </a:ext>
            </a:extLst>
          </p:cNvPr>
          <p:cNvSpPr>
            <a:spLocks noGrp="1"/>
          </p:cNvSpPr>
          <p:nvPr>
            <p:ph sz="half" idx="1"/>
          </p:nvPr>
        </p:nvSpPr>
        <p:spPr/>
        <p:txBody>
          <a:bodyPr/>
          <a:lstStyle/>
          <a:p>
            <a:pPr marL="0" indent="0" algn="just">
              <a:buNone/>
            </a:pPr>
            <a:r>
              <a:rPr lang="en-US" altLang="et-EE" sz="1800" dirty="0">
                <a:solidFill>
                  <a:schemeClr val="accent1"/>
                </a:solidFill>
              </a:rPr>
              <a:t>Valim</a:t>
            </a:r>
            <a:endParaRPr lang="et-EE" altLang="et-EE" sz="1800" dirty="0">
              <a:solidFill>
                <a:schemeClr val="accent1"/>
              </a:solidFill>
            </a:endParaRPr>
          </a:p>
          <a:p>
            <a:pPr algn="just">
              <a:buFontTx/>
              <a:buChar char="•"/>
            </a:pPr>
            <a:r>
              <a:rPr lang="et-EE" noProof="0" dirty="0"/>
              <a:t>Valimi suurus on 526 Tallinna elanikku, uuringu tulemused on laiendatavad Tallinna vastavaealisele elanikkonnale</a:t>
            </a:r>
          </a:p>
          <a:p>
            <a:pPr algn="just">
              <a:buFontTx/>
              <a:buChar char="•"/>
            </a:pPr>
            <a:r>
              <a:rPr lang="et-EE" noProof="0" dirty="0"/>
              <a:t>Küsitluspunktid on valitud vastavalt piirkondade asustustihedusele. Valimi küsitlustulemused on kaalutud vastavusse riiklike statistikaandmetega Tallinna elanikkonna soolise ja vanuselise jagunemise kohta ning piirkondade proportsioonidega. Kõigist linnaosadest küsitleti üldistuseks piisav arv inimesi: min. 44 ja </a:t>
            </a:r>
            <a:r>
              <a:rPr lang="et-EE" noProof="0" dirty="0" err="1"/>
              <a:t>max</a:t>
            </a:r>
            <a:r>
              <a:rPr lang="et-EE" noProof="0" dirty="0"/>
              <a:t>. 115 (Lasnamäe)</a:t>
            </a:r>
          </a:p>
          <a:p>
            <a:pPr algn="just">
              <a:spcBef>
                <a:spcPts val="263"/>
              </a:spcBef>
              <a:buFontTx/>
              <a:buChar char="•"/>
            </a:pPr>
            <a:r>
              <a:rPr lang="et-EE" noProof="0" dirty="0">
                <a:solidFill>
                  <a:schemeClr val="tx1"/>
                </a:solidFill>
              </a:rPr>
              <a:t>Küsitluse </a:t>
            </a:r>
            <a:r>
              <a:rPr lang="et-EE" noProof="0" dirty="0" err="1">
                <a:solidFill>
                  <a:schemeClr val="tx1"/>
                </a:solidFill>
              </a:rPr>
              <a:t>üldtulemuste</a:t>
            </a:r>
            <a:r>
              <a:rPr lang="et-EE" noProof="0" dirty="0">
                <a:solidFill>
                  <a:schemeClr val="tx1"/>
                </a:solidFill>
              </a:rPr>
              <a:t> lubatud statistiline kõikumine antud valimi ja Tallinna elanikkonna proportsiooni juures jääb 4-5% piiridesse. Taustrühmade lõikes võib see olla suurem.</a:t>
            </a:r>
          </a:p>
          <a:p>
            <a:pPr algn="just">
              <a:buFontTx/>
              <a:buChar char="•"/>
            </a:pPr>
            <a:endParaRPr lang="et-EE" noProof="0" dirty="0"/>
          </a:p>
          <a:p>
            <a:pPr marL="0" indent="0" algn="just">
              <a:buNone/>
            </a:pPr>
            <a:r>
              <a:rPr lang="et-EE" sz="1800" noProof="0" dirty="0">
                <a:solidFill>
                  <a:schemeClr val="accent1"/>
                </a:solidFill>
              </a:rPr>
              <a:t>Küsitlustöö</a:t>
            </a:r>
          </a:p>
          <a:p>
            <a:pPr algn="just">
              <a:spcBef>
                <a:spcPts val="263"/>
              </a:spcBef>
              <a:buFontTx/>
              <a:buChar char="•"/>
            </a:pPr>
            <a:r>
              <a:rPr lang="et-EE" noProof="0" dirty="0">
                <a:solidFill>
                  <a:schemeClr val="tx1"/>
                </a:solidFill>
              </a:rPr>
              <a:t>Küsitlusperiood oli 16.04 – 7.05  2025.</a:t>
            </a:r>
          </a:p>
          <a:p>
            <a:pPr algn="just">
              <a:spcBef>
                <a:spcPts val="263"/>
              </a:spcBef>
              <a:buFontTx/>
              <a:buChar char="•"/>
            </a:pPr>
            <a:r>
              <a:rPr lang="et-EE" noProof="0" dirty="0">
                <a:solidFill>
                  <a:schemeClr val="tx1"/>
                </a:solidFill>
              </a:rPr>
              <a:t>Küsitlus viidi läbi silmast silma küsitluste ja veebiküsitluse kombinatsioonis (400 + 120 intervjuud). </a:t>
            </a:r>
          </a:p>
          <a:p>
            <a:pPr algn="just">
              <a:spcBef>
                <a:spcPts val="263"/>
              </a:spcBef>
              <a:buFontTx/>
              <a:buChar char="•"/>
            </a:pPr>
            <a:r>
              <a:rPr lang="et-EE" noProof="0" dirty="0">
                <a:solidFill>
                  <a:schemeClr val="tx1"/>
                </a:solidFill>
              </a:rPr>
              <a:t>Silmast silma osa l</a:t>
            </a:r>
            <a:r>
              <a:rPr lang="et-EE" noProof="0" dirty="0"/>
              <a:t>eibkondade valikul oli aluseks etteantud stardiaadress valimipunktis. Igast valimisse sattunud leibkonnast on küsitletud ühte inimest, lähtudes noorema mehe reeglist.</a:t>
            </a:r>
          </a:p>
          <a:p>
            <a:pPr algn="just">
              <a:spcBef>
                <a:spcPts val="263"/>
              </a:spcBef>
              <a:buFontTx/>
              <a:buChar char="•"/>
            </a:pPr>
            <a:r>
              <a:rPr lang="et-EE" noProof="0" dirty="0"/>
              <a:t>Veebiküsitlus viidi läbi Turu-uuringute AS online paneelis</a:t>
            </a:r>
          </a:p>
          <a:p>
            <a:pPr algn="just">
              <a:spcBef>
                <a:spcPts val="263"/>
              </a:spcBef>
              <a:buFontTx/>
              <a:buChar char="•"/>
            </a:pPr>
            <a:endParaRPr lang="et-EE" noProof="0" dirty="0">
              <a:solidFill>
                <a:schemeClr val="tx1"/>
              </a:solidFill>
            </a:endParaRPr>
          </a:p>
          <a:p>
            <a:pPr marL="0" indent="0">
              <a:buNone/>
            </a:pPr>
            <a:endParaRPr lang="et-EE" dirty="0"/>
          </a:p>
        </p:txBody>
      </p:sp>
      <p:sp>
        <p:nvSpPr>
          <p:cNvPr id="3" name="Title 2">
            <a:extLst>
              <a:ext uri="{FF2B5EF4-FFF2-40B4-BE49-F238E27FC236}">
                <a16:creationId xmlns:a16="http://schemas.microsoft.com/office/drawing/2014/main" id="{D1F2EDCE-0E0B-4BB7-9BE4-2E4EA1F1F2B3}"/>
              </a:ext>
            </a:extLst>
          </p:cNvPr>
          <p:cNvSpPr>
            <a:spLocks noGrp="1"/>
          </p:cNvSpPr>
          <p:nvPr>
            <p:ph type="title"/>
          </p:nvPr>
        </p:nvSpPr>
        <p:spPr/>
        <p:txBody>
          <a:bodyPr/>
          <a:lstStyle/>
          <a:p>
            <a:r>
              <a:rPr lang="et-EE" dirty="0"/>
              <a:t>Uuringu metoodika</a:t>
            </a:r>
          </a:p>
        </p:txBody>
      </p:sp>
    </p:spTree>
    <p:extLst>
      <p:ext uri="{BB962C8B-B14F-4D97-AF65-F5344CB8AC3E}">
        <p14:creationId xmlns:p14="http://schemas.microsoft.com/office/powerpoint/2010/main" val="185367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82245-64CE-4BE6-896C-BB4C697C726C}"/>
              </a:ext>
            </a:extLst>
          </p:cNvPr>
          <p:cNvSpPr>
            <a:spLocks noGrp="1"/>
          </p:cNvSpPr>
          <p:nvPr>
            <p:ph type="title"/>
          </p:nvPr>
        </p:nvSpPr>
        <p:spPr/>
        <p:txBody>
          <a:bodyPr/>
          <a:lstStyle/>
          <a:p>
            <a:r>
              <a:rPr lang="et-EE" dirty="0"/>
              <a:t>Vastajate struktuur (kaalutud), %</a:t>
            </a:r>
            <a:r>
              <a:rPr lang="en-US" dirty="0"/>
              <a:t>  </a:t>
            </a:r>
            <a:endParaRPr lang="et-EE" dirty="0"/>
          </a:p>
        </p:txBody>
      </p:sp>
      <p:sp>
        <p:nvSpPr>
          <p:cNvPr id="5" name="Subtitle 4">
            <a:extLst>
              <a:ext uri="{FF2B5EF4-FFF2-40B4-BE49-F238E27FC236}">
                <a16:creationId xmlns:a16="http://schemas.microsoft.com/office/drawing/2014/main" id="{96457D0E-2249-40FD-96D9-CF470C15D374}"/>
              </a:ext>
            </a:extLst>
          </p:cNvPr>
          <p:cNvSpPr>
            <a:spLocks noGrp="1"/>
          </p:cNvSpPr>
          <p:nvPr>
            <p:ph type="subTitle" idx="14"/>
          </p:nvPr>
        </p:nvSpPr>
        <p:spPr/>
        <p:txBody>
          <a:bodyPr/>
          <a:lstStyle/>
          <a:p>
            <a:r>
              <a:rPr lang="et-EE" dirty="0"/>
              <a:t>N=</a:t>
            </a:r>
            <a:r>
              <a:rPr lang="en-US" dirty="0"/>
              <a:t>526</a:t>
            </a:r>
            <a:r>
              <a:rPr lang="et-EE" dirty="0"/>
              <a:t>, kõik vastajad</a:t>
            </a:r>
          </a:p>
        </p:txBody>
      </p:sp>
      <p:pic>
        <p:nvPicPr>
          <p:cNvPr id="10" name="Sisu kohatäide 9">
            <a:extLst>
              <a:ext uri="{FF2B5EF4-FFF2-40B4-BE49-F238E27FC236}">
                <a16:creationId xmlns:a16="http://schemas.microsoft.com/office/drawing/2014/main" id="{20A3C3A4-B51A-3E65-55C2-2F819BD1F69D}"/>
              </a:ext>
            </a:extLst>
          </p:cNvPr>
          <p:cNvPicPr>
            <a:picLocks noGrp="1" noChangeAspect="1"/>
          </p:cNvPicPr>
          <p:nvPr>
            <p:ph sz="half" idx="13"/>
          </p:nvPr>
        </p:nvPicPr>
        <p:blipFill>
          <a:blip r:embed="rId2"/>
          <a:stretch>
            <a:fillRect/>
          </a:stretch>
        </p:blipFill>
        <p:spPr>
          <a:xfrm>
            <a:off x="6295874" y="1236361"/>
            <a:ext cx="4855389" cy="5326363"/>
          </a:xfrm>
          <a:prstGeom prst="rect">
            <a:avLst/>
          </a:prstGeom>
        </p:spPr>
      </p:pic>
    </p:spTree>
    <p:extLst>
      <p:ext uri="{BB962C8B-B14F-4D97-AF65-F5344CB8AC3E}">
        <p14:creationId xmlns:p14="http://schemas.microsoft.com/office/powerpoint/2010/main" val="3379071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5758D7-FAB7-4AF8-9118-853689EF185B}"/>
              </a:ext>
            </a:extLst>
          </p:cNvPr>
          <p:cNvSpPr>
            <a:spLocks noGrp="1"/>
          </p:cNvSpPr>
          <p:nvPr>
            <p:ph sz="half" idx="1"/>
          </p:nvPr>
        </p:nvSpPr>
        <p:spPr>
          <a:xfrm>
            <a:off x="1302488" y="1102659"/>
            <a:ext cx="10051312" cy="5282434"/>
          </a:xfrm>
        </p:spPr>
        <p:txBody>
          <a:bodyPr>
            <a:normAutofit/>
          </a:bodyPr>
          <a:lstStyle/>
          <a:p>
            <a:r>
              <a:rPr lang="et-EE" noProof="0" dirty="0"/>
              <a:t>Alates aastast 2021 on pidevalt suurenenud põhiliselt ühistranspordiga liiklejate osakaal, mis on hetkel 50%. 39% elanikest liikleb põhiliselt autoga. Võrreldes eelmise uuringuga näeme ühistranspordiga liiklejate osakaalu suurenemist ning jalgsi ja isikliku autoga liiklejate oma vähenemist.</a:t>
            </a:r>
          </a:p>
          <a:p>
            <a:r>
              <a:rPr lang="et-EE" noProof="0" dirty="0">
                <a:solidFill>
                  <a:schemeClr val="tx1"/>
                </a:solidFill>
              </a:rPr>
              <a:t>Kõige sagedasema kasutusega ühistranspordiliik Tallinnas on aastal 2024 jätkuvalt ülekaalukalt buss, millel igapäevaseid kasutajaid 41%. Järgnevad tramm (11%) ja  rong (1%). Võrreldes eelmise uuringuga transpordiliikide kasutussagedus oluliselt muutunud ei ole. </a:t>
            </a:r>
          </a:p>
          <a:p>
            <a:r>
              <a:rPr lang="et-EE" noProof="0" dirty="0">
                <a:solidFill>
                  <a:schemeClr val="tx1"/>
                </a:solidFill>
              </a:rPr>
              <a:t>Jätkuvalt eelistavad ühistranspordi kasutajad sihtkohta jõudmiseks võimalusel kasutada bussi (</a:t>
            </a:r>
            <a:r>
              <a:rPr lang="et-EE" noProof="0" dirty="0" err="1">
                <a:solidFill>
                  <a:schemeClr val="tx1"/>
                </a:solidFill>
              </a:rPr>
              <a:t>eelistajaid</a:t>
            </a:r>
            <a:r>
              <a:rPr lang="et-EE" noProof="0" dirty="0">
                <a:solidFill>
                  <a:schemeClr val="tx1"/>
                </a:solidFill>
              </a:rPr>
              <a:t> 61%).</a:t>
            </a:r>
          </a:p>
          <a:p>
            <a:r>
              <a:rPr lang="et-EE" noProof="0" dirty="0"/>
              <a:t>Ühistranspordi korraldusega on rahul (täiesti või üsna) 75% selle kasutajatest, viimati oli rahulolevaid ühistranspordikasutajaid 81%, seega nende hulk on seekord veidi langenud. Keskmine rahulolunäitaja oluliselt muutunud ei ole.</a:t>
            </a:r>
          </a:p>
          <a:p>
            <a:r>
              <a:rPr lang="et-EE" noProof="0" dirty="0">
                <a:solidFill>
                  <a:schemeClr val="tx1"/>
                </a:solidFill>
              </a:rPr>
              <a:t>Tallinna ühistranspordikasutajatest pooldab uusi trammiühendusi 53%, elektribusse 59% ja ümberkorraldusi bussiliikluses 38%. Võrreldes eelmise uuringuga on samaks jäänud hinnang elektribussidele, uute trammiühenduste ja bussiliikluse ümberkorralduste suhtes on aga pooldajate osakaal langenud. </a:t>
            </a:r>
          </a:p>
          <a:p>
            <a:r>
              <a:rPr lang="et-EE" noProof="0" dirty="0"/>
              <a:t>Üldine rahulolu erinevate transpordiliikidega on jätkuvalt kõrgel tasemel ning seekord on võrdne tulemus bussil (rahul 82%) ja trammil (81%). Trolle sel korral ei hinnatud. </a:t>
            </a:r>
          </a:p>
          <a:p>
            <a:r>
              <a:rPr lang="et-EE" noProof="0" dirty="0"/>
              <a:t>Keskmised </a:t>
            </a:r>
            <a:r>
              <a:rPr lang="et-EE" noProof="0" dirty="0" err="1"/>
              <a:t>üldhinded</a:t>
            </a:r>
            <a:r>
              <a:rPr lang="et-EE" noProof="0" dirty="0"/>
              <a:t> skaalal 1-5 kujunesid järgmiselt: bussid 4,11 ja trammid 4,32 palli, bussi hinne on veidi langenud.</a:t>
            </a:r>
          </a:p>
          <a:p>
            <a:r>
              <a:rPr lang="et-EE" noProof="0" dirty="0"/>
              <a:t>TLT teenuse kokkuvõtlik rahulolu hinne aastal 2024 on 4,22. Eelmisel korral oli hinne 4,18., seega tulemus statistiliselt muutunud ei ole</a:t>
            </a:r>
          </a:p>
          <a:p>
            <a:pPr marL="0" indent="0">
              <a:buNone/>
            </a:pPr>
            <a:endParaRPr lang="et-EE" noProof="0" dirty="0"/>
          </a:p>
          <a:p>
            <a:endParaRPr lang="et-EE" dirty="0"/>
          </a:p>
          <a:p>
            <a:endParaRPr lang="et-EE" dirty="0"/>
          </a:p>
        </p:txBody>
      </p:sp>
      <p:sp>
        <p:nvSpPr>
          <p:cNvPr id="3" name="Title 2">
            <a:extLst>
              <a:ext uri="{FF2B5EF4-FFF2-40B4-BE49-F238E27FC236}">
                <a16:creationId xmlns:a16="http://schemas.microsoft.com/office/drawing/2014/main" id="{D1F2EDCE-0E0B-4BB7-9BE4-2E4EA1F1F2B3}"/>
              </a:ext>
            </a:extLst>
          </p:cNvPr>
          <p:cNvSpPr>
            <a:spLocks noGrp="1"/>
          </p:cNvSpPr>
          <p:nvPr>
            <p:ph type="title"/>
          </p:nvPr>
        </p:nvSpPr>
        <p:spPr/>
        <p:txBody>
          <a:bodyPr/>
          <a:lstStyle/>
          <a:p>
            <a:r>
              <a:rPr lang="et-EE" noProof="0" dirty="0"/>
              <a:t>Kokkuvõte</a:t>
            </a:r>
          </a:p>
        </p:txBody>
      </p:sp>
    </p:spTree>
    <p:extLst>
      <p:ext uri="{BB962C8B-B14F-4D97-AF65-F5344CB8AC3E}">
        <p14:creationId xmlns:p14="http://schemas.microsoft.com/office/powerpoint/2010/main" val="654767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5758D7-FAB7-4AF8-9118-853689EF185B}"/>
              </a:ext>
            </a:extLst>
          </p:cNvPr>
          <p:cNvSpPr>
            <a:spLocks noGrp="1"/>
          </p:cNvSpPr>
          <p:nvPr>
            <p:ph sz="half" idx="1"/>
          </p:nvPr>
        </p:nvSpPr>
        <p:spPr>
          <a:xfrm>
            <a:off x="1302488" y="797859"/>
            <a:ext cx="10051312" cy="5844988"/>
          </a:xfrm>
        </p:spPr>
        <p:txBody>
          <a:bodyPr>
            <a:normAutofit/>
          </a:bodyPr>
          <a:lstStyle/>
          <a:p>
            <a:r>
              <a:rPr lang="et-EE" noProof="0" dirty="0"/>
              <a:t>Võrreldes eelmise uuringuga on bussidel seekord langenud hinnang sõiduintervallidele. Muus osas tulemus sisuliselt muutunud ei ole. Trammi puhul on langenud hinnang trammipeatuste asukohtadele.</a:t>
            </a:r>
          </a:p>
          <a:p>
            <a:r>
              <a:rPr lang="et-EE" noProof="0" dirty="0"/>
              <a:t>Selgub, et ka seekord olulist vahet hinnangutes puhtusele sõidukiliikide vahel ei selgunud – tulemus on sisuliselt võrdne.  Trammi puhul on puhtusega rahul 83% ja bussi puhul 84% sõitjatest. Bussi puhul on 2% teenusega rahulolematu. Võrreldes eelmise aastaga tulemus oluliselt muutunud ei ole.</a:t>
            </a:r>
          </a:p>
          <a:p>
            <a:r>
              <a:rPr lang="et-EE" noProof="0" dirty="0">
                <a:solidFill>
                  <a:schemeClr val="tx1"/>
                </a:solidFill>
              </a:rPr>
              <a:t>Hinnangud sõidukijuhtidele on sagedamini positiivsed, kui negatiivsed. Sarnaselt uuringus eespool selgunule on ka siin trammijuhte hinnatud kõrgemalt, kui bussijuhte. </a:t>
            </a:r>
          </a:p>
          <a:p>
            <a:r>
              <a:rPr lang="et-EE" noProof="0" dirty="0">
                <a:solidFill>
                  <a:schemeClr val="tx1"/>
                </a:solidFill>
              </a:rPr>
              <a:t>Kõige enam negatiivseid hinnanguid pälvis sel korral juhtide sõidustiili sujuvus (6% rahulolematu) ja liikluses teistega arvestamine (5%). Võrreldes eelmise uuringuga on trammide puhul paranenud hinnang juhi eesti keele oskusele ja suhtlemisoskusele. Ka bussijuhtide eesti keele oskus on vastajate hinnangul paranenud. Halvemaks pole siin muutunud ükski hinnang.</a:t>
            </a:r>
          </a:p>
          <a:p>
            <a:r>
              <a:rPr lang="et-EE" noProof="0" dirty="0"/>
              <a:t>77% vastajate liikumist trollide asendamine bussidega mõjutanud ei ole</a:t>
            </a:r>
          </a:p>
          <a:p>
            <a:r>
              <a:rPr lang="et-EE" noProof="0" dirty="0"/>
              <a:t>Kolmandik elanikest pooldab seda, et TLT teenindaks ka Harjumaa valdasid. Esikohale tuli siin Viimsi vald. Küllalt võrdselt pooldatakse ka Tabasalu, Laagri ja Peetri suundi.</a:t>
            </a:r>
          </a:p>
          <a:p>
            <a:r>
              <a:rPr lang="et-EE" noProof="0" dirty="0"/>
              <a:t>Selgus, et 60% tallinlastest pooldab vaid ühistranspordi sõiduõigust ühistranspordiradadel ja 31% ka elektriautode oma.</a:t>
            </a:r>
          </a:p>
          <a:p>
            <a:r>
              <a:rPr lang="et-EE" noProof="0" dirty="0"/>
              <a:t>Uutest trammiliini suundadest eelistavad tallinlased kõige sagedamini Lasnamäe suunda, seejärel võrdselt Nõmme ja Pirita suunda. Vastused sõltuvad suures osas vastaja elukoha linnaosast.</a:t>
            </a:r>
          </a:p>
          <a:p>
            <a:endParaRPr lang="et-EE" noProof="0" dirty="0"/>
          </a:p>
          <a:p>
            <a:endParaRPr lang="et-EE" noProof="0" dirty="0">
              <a:solidFill>
                <a:schemeClr val="tx1"/>
              </a:solidFill>
            </a:endParaRPr>
          </a:p>
          <a:p>
            <a:pPr marL="0" indent="0">
              <a:buNone/>
            </a:pPr>
            <a:endParaRPr lang="et-EE" dirty="0"/>
          </a:p>
        </p:txBody>
      </p:sp>
      <p:sp>
        <p:nvSpPr>
          <p:cNvPr id="3" name="Title 2">
            <a:extLst>
              <a:ext uri="{FF2B5EF4-FFF2-40B4-BE49-F238E27FC236}">
                <a16:creationId xmlns:a16="http://schemas.microsoft.com/office/drawing/2014/main" id="{D1F2EDCE-0E0B-4BB7-9BE4-2E4EA1F1F2B3}"/>
              </a:ext>
            </a:extLst>
          </p:cNvPr>
          <p:cNvSpPr>
            <a:spLocks noGrp="1"/>
          </p:cNvSpPr>
          <p:nvPr>
            <p:ph type="title"/>
          </p:nvPr>
        </p:nvSpPr>
        <p:spPr>
          <a:xfrm>
            <a:off x="1302488" y="215153"/>
            <a:ext cx="10051312" cy="425303"/>
          </a:xfrm>
        </p:spPr>
        <p:txBody>
          <a:bodyPr/>
          <a:lstStyle/>
          <a:p>
            <a:r>
              <a:rPr lang="et-EE" noProof="0" dirty="0"/>
              <a:t>Kokkuvõte</a:t>
            </a:r>
          </a:p>
        </p:txBody>
      </p:sp>
    </p:spTree>
    <p:extLst>
      <p:ext uri="{BB962C8B-B14F-4D97-AF65-F5344CB8AC3E}">
        <p14:creationId xmlns:p14="http://schemas.microsoft.com/office/powerpoint/2010/main" val="1696400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A8DA0-4539-4090-A5CA-27727F34ED1A}"/>
              </a:ext>
            </a:extLst>
          </p:cNvPr>
          <p:cNvSpPr>
            <a:spLocks noGrp="1"/>
          </p:cNvSpPr>
          <p:nvPr>
            <p:ph type="ctrTitle"/>
          </p:nvPr>
        </p:nvSpPr>
        <p:spPr/>
        <p:txBody>
          <a:bodyPr>
            <a:normAutofit fontScale="90000"/>
          </a:bodyPr>
          <a:lstStyle/>
          <a:p>
            <a:r>
              <a:rPr lang="et-EE" dirty="0"/>
              <a:t>Tulemused</a:t>
            </a:r>
          </a:p>
        </p:txBody>
      </p:sp>
    </p:spTree>
    <p:extLst>
      <p:ext uri="{BB962C8B-B14F-4D97-AF65-F5344CB8AC3E}">
        <p14:creationId xmlns:p14="http://schemas.microsoft.com/office/powerpoint/2010/main" val="2690989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195B-C178-49BF-9396-CDAB3F23D5CF}"/>
              </a:ext>
            </a:extLst>
          </p:cNvPr>
          <p:cNvSpPr>
            <a:spLocks noGrp="1"/>
          </p:cNvSpPr>
          <p:nvPr>
            <p:ph type="title"/>
          </p:nvPr>
        </p:nvSpPr>
        <p:spPr/>
        <p:txBody>
          <a:bodyPr/>
          <a:lstStyle/>
          <a:p>
            <a:r>
              <a:rPr lang="et-EE" dirty="0"/>
              <a:t>Liiklemine Tallinnas aastal 20</a:t>
            </a:r>
            <a:r>
              <a:rPr lang="en-US" dirty="0"/>
              <a:t>24</a:t>
            </a:r>
            <a:r>
              <a:rPr lang="et-EE" dirty="0"/>
              <a:t>, %</a:t>
            </a:r>
          </a:p>
        </p:txBody>
      </p:sp>
      <p:sp>
        <p:nvSpPr>
          <p:cNvPr id="5" name="Subtitle 4">
            <a:extLst>
              <a:ext uri="{FF2B5EF4-FFF2-40B4-BE49-F238E27FC236}">
                <a16:creationId xmlns:a16="http://schemas.microsoft.com/office/drawing/2014/main" id="{D937C084-BB33-4DEC-9835-C95CF1DF2C14}"/>
              </a:ext>
            </a:extLst>
          </p:cNvPr>
          <p:cNvSpPr>
            <a:spLocks noGrp="1"/>
          </p:cNvSpPr>
          <p:nvPr>
            <p:ph type="subTitle" idx="14"/>
          </p:nvPr>
        </p:nvSpPr>
        <p:spPr/>
        <p:txBody>
          <a:bodyPr/>
          <a:lstStyle/>
          <a:p>
            <a:r>
              <a:rPr lang="et-EE" dirty="0"/>
              <a:t>N=</a:t>
            </a:r>
            <a:r>
              <a:rPr lang="en-US" dirty="0"/>
              <a:t>526</a:t>
            </a:r>
            <a:endParaRPr lang="et-EE" dirty="0"/>
          </a:p>
        </p:txBody>
      </p:sp>
      <p:sp>
        <p:nvSpPr>
          <p:cNvPr id="12" name="Content Placeholder 11">
            <a:extLst>
              <a:ext uri="{FF2B5EF4-FFF2-40B4-BE49-F238E27FC236}">
                <a16:creationId xmlns:a16="http://schemas.microsoft.com/office/drawing/2014/main" id="{EA66544B-5B91-41E1-A1EE-610478AFB1DB}"/>
              </a:ext>
            </a:extLst>
          </p:cNvPr>
          <p:cNvSpPr>
            <a:spLocks noGrp="1"/>
          </p:cNvSpPr>
          <p:nvPr>
            <p:ph sz="half" idx="1"/>
          </p:nvPr>
        </p:nvSpPr>
        <p:spPr>
          <a:xfrm>
            <a:off x="1142232" y="1514897"/>
            <a:ext cx="4860000" cy="4885901"/>
          </a:xfrm>
        </p:spPr>
        <p:txBody>
          <a:bodyPr>
            <a:normAutofit/>
          </a:bodyPr>
          <a:lstStyle/>
          <a:p>
            <a:r>
              <a:rPr lang="et-EE" noProof="0" dirty="0"/>
              <a:t>Aastal 2024 kasutati Tallinnas liiklemiseks järgmisi viise:</a:t>
            </a:r>
          </a:p>
          <a:p>
            <a:pPr lvl="1"/>
            <a:r>
              <a:rPr lang="et-EE" noProof="0" dirty="0"/>
              <a:t>Jalgsi – 92%</a:t>
            </a:r>
          </a:p>
          <a:p>
            <a:pPr lvl="1"/>
            <a:r>
              <a:rPr lang="et-EE" noProof="0" dirty="0"/>
              <a:t>Ühistranspordiga – 80%</a:t>
            </a:r>
          </a:p>
          <a:p>
            <a:pPr lvl="1"/>
            <a:r>
              <a:rPr lang="et-EE" noProof="0" dirty="0"/>
              <a:t>Isikliku autoga – 65%  </a:t>
            </a:r>
          </a:p>
          <a:p>
            <a:pPr lvl="1"/>
            <a:r>
              <a:rPr lang="et-EE" noProof="0" dirty="0"/>
              <a:t>Ettevõtte autoga – 10%</a:t>
            </a:r>
          </a:p>
          <a:p>
            <a:pPr lvl="1"/>
            <a:r>
              <a:rPr lang="et-EE" noProof="0" dirty="0"/>
              <a:t>Muu (jalgratas vms.) – 44%</a:t>
            </a:r>
          </a:p>
          <a:p>
            <a:r>
              <a:rPr lang="et-EE" noProof="0" dirty="0"/>
              <a:t>Alates aastast 2021 on pidevalt suurenenud põhiliselt ühistranspordiga liiklejate osakaal, mis on hetkel 50% (viimati 46%). 39% on neid, kes liiklevad põhiliselt autoga (isiklik + ametiauto), viimati oli neid 47%, seega autoga liiklemine on vähenemas.</a:t>
            </a:r>
          </a:p>
          <a:p>
            <a:r>
              <a:rPr lang="et-EE" noProof="0" dirty="0"/>
              <a:t>Jalgsi liikleb 35% (viimati 41%) linnaelanikest, ka see osakaal on vähenenud. </a:t>
            </a:r>
          </a:p>
          <a:p>
            <a:r>
              <a:rPr lang="et-EE" noProof="0" dirty="0"/>
              <a:t>Võrreldes eelmise uuringuga näeme ühistranspordiga liiklejate osakaalu suurenemist ning jalgsi ja isikliku autoga liiklejate oma vähenemist.</a:t>
            </a:r>
          </a:p>
          <a:p>
            <a:r>
              <a:rPr lang="et-EE" noProof="0" dirty="0"/>
              <a:t>Kõige sagedamini elavad põhiliselt autoga liiklejad jätkuvalt Haabersti ja Pirita (48%) linnaosas (57%).</a:t>
            </a:r>
          </a:p>
          <a:p>
            <a:pPr marL="457189" lvl="1" indent="0">
              <a:buNone/>
            </a:pPr>
            <a:endParaRPr lang="et-EE" noProof="0" dirty="0"/>
          </a:p>
          <a:p>
            <a:pPr lvl="1"/>
            <a:endParaRPr lang="et-EE" dirty="0"/>
          </a:p>
        </p:txBody>
      </p:sp>
      <p:pic>
        <p:nvPicPr>
          <p:cNvPr id="4" name="Pilt 3">
            <a:extLst>
              <a:ext uri="{FF2B5EF4-FFF2-40B4-BE49-F238E27FC236}">
                <a16:creationId xmlns:a16="http://schemas.microsoft.com/office/drawing/2014/main" id="{B4CB0B52-70EE-F4A6-59B0-1D365FC9F283}"/>
              </a:ext>
            </a:extLst>
          </p:cNvPr>
          <p:cNvPicPr>
            <a:picLocks noChangeAspect="1"/>
          </p:cNvPicPr>
          <p:nvPr/>
        </p:nvPicPr>
        <p:blipFill>
          <a:blip r:embed="rId2"/>
          <a:stretch>
            <a:fillRect/>
          </a:stretch>
        </p:blipFill>
        <p:spPr>
          <a:xfrm>
            <a:off x="6328144" y="2210252"/>
            <a:ext cx="5410337" cy="2946543"/>
          </a:xfrm>
          <a:prstGeom prst="rect">
            <a:avLst/>
          </a:prstGeom>
        </p:spPr>
      </p:pic>
    </p:spTree>
    <p:extLst>
      <p:ext uri="{BB962C8B-B14F-4D97-AF65-F5344CB8AC3E}">
        <p14:creationId xmlns:p14="http://schemas.microsoft.com/office/powerpoint/2010/main" val="395115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4F29CE-690F-4DD9-9222-B2A2A5881D3D}"/>
              </a:ext>
            </a:extLst>
          </p:cNvPr>
          <p:cNvSpPr>
            <a:spLocks noGrp="1"/>
          </p:cNvSpPr>
          <p:nvPr>
            <p:ph type="title"/>
          </p:nvPr>
        </p:nvSpPr>
        <p:spPr/>
        <p:txBody>
          <a:bodyPr/>
          <a:lstStyle/>
          <a:p>
            <a:r>
              <a:rPr lang="et-EE" dirty="0"/>
              <a:t>Liiklemine Tallinnas aastatel 20</a:t>
            </a:r>
            <a:r>
              <a:rPr lang="en-US" dirty="0"/>
              <a:t>24</a:t>
            </a:r>
            <a:r>
              <a:rPr lang="et-EE" dirty="0"/>
              <a:t> (põhiliselt), %</a:t>
            </a:r>
          </a:p>
        </p:txBody>
      </p:sp>
      <p:sp>
        <p:nvSpPr>
          <p:cNvPr id="4" name="Subtitle 3">
            <a:extLst>
              <a:ext uri="{FF2B5EF4-FFF2-40B4-BE49-F238E27FC236}">
                <a16:creationId xmlns:a16="http://schemas.microsoft.com/office/drawing/2014/main" id="{DE46FAB7-9CBB-4AF9-89AA-A9C1909EB317}"/>
              </a:ext>
            </a:extLst>
          </p:cNvPr>
          <p:cNvSpPr>
            <a:spLocks noGrp="1"/>
          </p:cNvSpPr>
          <p:nvPr>
            <p:ph type="subTitle" idx="14"/>
          </p:nvPr>
        </p:nvSpPr>
        <p:spPr>
          <a:xfrm>
            <a:off x="1302488" y="969562"/>
            <a:ext cx="10051312" cy="435932"/>
          </a:xfrm>
        </p:spPr>
        <p:txBody>
          <a:bodyPr/>
          <a:lstStyle/>
          <a:p>
            <a:r>
              <a:rPr lang="et-EE" dirty="0"/>
              <a:t>N=</a:t>
            </a:r>
            <a:r>
              <a:rPr lang="en-US" dirty="0"/>
              <a:t>526</a:t>
            </a:r>
            <a:endParaRPr lang="et-EE" dirty="0"/>
          </a:p>
          <a:p>
            <a:endParaRPr lang="et-EE" dirty="0"/>
          </a:p>
        </p:txBody>
      </p:sp>
      <p:pic>
        <p:nvPicPr>
          <p:cNvPr id="8" name="Sisu kohatäide 7">
            <a:extLst>
              <a:ext uri="{FF2B5EF4-FFF2-40B4-BE49-F238E27FC236}">
                <a16:creationId xmlns:a16="http://schemas.microsoft.com/office/drawing/2014/main" id="{DE97781D-3CE3-F73F-5BB6-4CDF30114E43}"/>
              </a:ext>
            </a:extLst>
          </p:cNvPr>
          <p:cNvPicPr>
            <a:picLocks noGrp="1" noChangeAspect="1"/>
          </p:cNvPicPr>
          <p:nvPr>
            <p:ph sz="half" idx="1"/>
          </p:nvPr>
        </p:nvPicPr>
        <p:blipFill>
          <a:blip r:embed="rId2"/>
          <a:stretch>
            <a:fillRect/>
          </a:stretch>
        </p:blipFill>
        <p:spPr>
          <a:xfrm>
            <a:off x="966847" y="2404522"/>
            <a:ext cx="11001256" cy="2710021"/>
          </a:xfrm>
          <a:prstGeom prst="rect">
            <a:avLst/>
          </a:prstGeom>
        </p:spPr>
      </p:pic>
    </p:spTree>
    <p:extLst>
      <p:ext uri="{BB962C8B-B14F-4D97-AF65-F5344CB8AC3E}">
        <p14:creationId xmlns:p14="http://schemas.microsoft.com/office/powerpoint/2010/main" val="198735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503A83AA-D54F-47EE-8A7F-A2A290C35746}"/>
              </a:ext>
            </a:extLst>
          </p:cNvPr>
          <p:cNvSpPr>
            <a:spLocks noGrp="1"/>
          </p:cNvSpPr>
          <p:nvPr>
            <p:ph sz="half" idx="1"/>
          </p:nvPr>
        </p:nvSpPr>
        <p:spPr>
          <a:xfrm>
            <a:off x="1302488" y="1499191"/>
            <a:ext cx="4860000" cy="4885901"/>
          </a:xfrm>
        </p:spPr>
        <p:txBody>
          <a:bodyPr>
            <a:normAutofit/>
          </a:bodyPr>
          <a:lstStyle/>
          <a:p>
            <a:r>
              <a:rPr lang="et-EE" noProof="0" dirty="0"/>
              <a:t>Põhiliselt ühistranspordiga liiklejaid näeme keskmisest enam Põhja-Tallinnas, Kristiines ja Kesklinnas ning kõige vähem Nõmme linnaosas.</a:t>
            </a:r>
          </a:p>
          <a:p>
            <a:r>
              <a:rPr lang="et-EE" noProof="0" dirty="0"/>
              <a:t>Naised sõidavad jätkuvalt ühistranspordiga meestest märksa sagedamini, vanuserühmadest eristub teistest suurima kasutajaskonna poolest kõige noorem vanuserühm.</a:t>
            </a:r>
          </a:p>
          <a:p>
            <a:r>
              <a:rPr lang="et-EE" noProof="0" dirty="0"/>
              <a:t>Keskmisest enam kasutavad ühistransporti ka alg- või põhiharidusega inimesed ning kõige harvem kõrgharidusega tallinlased.</a:t>
            </a:r>
          </a:p>
          <a:p>
            <a:r>
              <a:rPr lang="et-EE" noProof="0" dirty="0"/>
              <a:t>Olulist muutust möödunud aasta jooksul siin toimunud ei ole, ka eelmisel aastal nägime sarnaseid tendentse.</a:t>
            </a:r>
          </a:p>
          <a:p>
            <a:pPr marL="457189" lvl="1" indent="0">
              <a:buNone/>
            </a:pPr>
            <a:endParaRPr lang="et-EE" dirty="0"/>
          </a:p>
        </p:txBody>
      </p:sp>
      <p:pic>
        <p:nvPicPr>
          <p:cNvPr id="10" name="Sisu kohatäide 9">
            <a:extLst>
              <a:ext uri="{FF2B5EF4-FFF2-40B4-BE49-F238E27FC236}">
                <a16:creationId xmlns:a16="http://schemas.microsoft.com/office/drawing/2014/main" id="{69DE4124-6DE6-9025-094A-82A11BF50C96}"/>
              </a:ext>
            </a:extLst>
          </p:cNvPr>
          <p:cNvPicPr>
            <a:picLocks noGrp="1" noChangeAspect="1"/>
          </p:cNvPicPr>
          <p:nvPr>
            <p:ph sz="half" idx="13"/>
          </p:nvPr>
        </p:nvPicPr>
        <p:blipFill>
          <a:blip r:embed="rId2"/>
          <a:stretch>
            <a:fillRect/>
          </a:stretch>
        </p:blipFill>
        <p:spPr>
          <a:xfrm>
            <a:off x="6369138" y="1233632"/>
            <a:ext cx="4860000" cy="5151294"/>
          </a:xfrm>
          <a:prstGeom prst="rect">
            <a:avLst/>
          </a:prstGeom>
        </p:spPr>
      </p:pic>
      <p:sp>
        <p:nvSpPr>
          <p:cNvPr id="11" name="Subtitle 3">
            <a:extLst>
              <a:ext uri="{FF2B5EF4-FFF2-40B4-BE49-F238E27FC236}">
                <a16:creationId xmlns:a16="http://schemas.microsoft.com/office/drawing/2014/main" id="{8101A069-92EE-EE4D-E660-D4580A7DE243}"/>
              </a:ext>
            </a:extLst>
          </p:cNvPr>
          <p:cNvSpPr>
            <a:spLocks noGrp="1"/>
          </p:cNvSpPr>
          <p:nvPr>
            <p:ph type="subTitle" idx="14"/>
          </p:nvPr>
        </p:nvSpPr>
        <p:spPr>
          <a:xfrm>
            <a:off x="1302488" y="969562"/>
            <a:ext cx="10051312" cy="435932"/>
          </a:xfrm>
        </p:spPr>
        <p:txBody>
          <a:bodyPr/>
          <a:lstStyle/>
          <a:p>
            <a:r>
              <a:rPr lang="et-EE" dirty="0"/>
              <a:t>N=</a:t>
            </a:r>
            <a:r>
              <a:rPr lang="en-US" dirty="0"/>
              <a:t>526</a:t>
            </a:r>
            <a:endParaRPr lang="et-EE" dirty="0"/>
          </a:p>
          <a:p>
            <a:endParaRPr lang="et-EE" dirty="0"/>
          </a:p>
        </p:txBody>
      </p:sp>
      <p:sp>
        <p:nvSpPr>
          <p:cNvPr id="5" name="Pealkiri 4">
            <a:extLst>
              <a:ext uri="{FF2B5EF4-FFF2-40B4-BE49-F238E27FC236}">
                <a16:creationId xmlns:a16="http://schemas.microsoft.com/office/drawing/2014/main" id="{131A9CEF-AD33-2E50-2204-FD79AAF8973D}"/>
              </a:ext>
            </a:extLst>
          </p:cNvPr>
          <p:cNvSpPr>
            <a:spLocks noGrp="1"/>
          </p:cNvSpPr>
          <p:nvPr>
            <p:ph type="title"/>
          </p:nvPr>
        </p:nvSpPr>
        <p:spPr/>
        <p:txBody>
          <a:bodyPr/>
          <a:lstStyle/>
          <a:p>
            <a:r>
              <a:rPr lang="et-EE" noProof="0" dirty="0"/>
              <a:t>Põhiliselt ühistranspordiga liiklejad, %</a:t>
            </a:r>
          </a:p>
        </p:txBody>
      </p:sp>
    </p:spTree>
    <p:extLst>
      <p:ext uri="{BB962C8B-B14F-4D97-AF65-F5344CB8AC3E}">
        <p14:creationId xmlns:p14="http://schemas.microsoft.com/office/powerpoint/2010/main" val="3347296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DEFE-A427-465E-B8A0-CE2EF0DDCCDD}"/>
              </a:ext>
            </a:extLst>
          </p:cNvPr>
          <p:cNvSpPr>
            <a:spLocks noGrp="1"/>
          </p:cNvSpPr>
          <p:nvPr>
            <p:ph type="title"/>
          </p:nvPr>
        </p:nvSpPr>
        <p:spPr/>
        <p:txBody>
          <a:bodyPr/>
          <a:lstStyle/>
          <a:p>
            <a:r>
              <a:rPr lang="et-EE" dirty="0"/>
              <a:t>Ühistranspordiga sõitjate osakaalud 200</a:t>
            </a:r>
            <a:r>
              <a:rPr lang="en-US" dirty="0"/>
              <a:t>0</a:t>
            </a:r>
            <a:r>
              <a:rPr lang="et-EE" dirty="0"/>
              <a:t>-202</a:t>
            </a:r>
            <a:r>
              <a:rPr lang="en-US" dirty="0"/>
              <a:t>4</a:t>
            </a:r>
            <a:endParaRPr lang="et-EE" dirty="0"/>
          </a:p>
        </p:txBody>
      </p:sp>
      <p:sp>
        <p:nvSpPr>
          <p:cNvPr id="5" name="Subtitle 4">
            <a:extLst>
              <a:ext uri="{FF2B5EF4-FFF2-40B4-BE49-F238E27FC236}">
                <a16:creationId xmlns:a16="http://schemas.microsoft.com/office/drawing/2014/main" id="{7D860206-653D-4FB1-9373-C927418D674F}"/>
              </a:ext>
            </a:extLst>
          </p:cNvPr>
          <p:cNvSpPr>
            <a:spLocks noGrp="1"/>
          </p:cNvSpPr>
          <p:nvPr>
            <p:ph type="subTitle" idx="14"/>
          </p:nvPr>
        </p:nvSpPr>
        <p:spPr/>
        <p:txBody>
          <a:bodyPr/>
          <a:lstStyle/>
          <a:p>
            <a:r>
              <a:rPr lang="et-EE" dirty="0"/>
              <a:t>N=</a:t>
            </a:r>
            <a:r>
              <a:rPr lang="en-US" dirty="0"/>
              <a:t>526</a:t>
            </a:r>
            <a:endParaRPr lang="et-EE" dirty="0"/>
          </a:p>
          <a:p>
            <a:endParaRPr lang="et-EE" dirty="0"/>
          </a:p>
        </p:txBody>
      </p:sp>
      <p:pic>
        <p:nvPicPr>
          <p:cNvPr id="10" name="Sisu kohatäide 9">
            <a:extLst>
              <a:ext uri="{FF2B5EF4-FFF2-40B4-BE49-F238E27FC236}">
                <a16:creationId xmlns:a16="http://schemas.microsoft.com/office/drawing/2014/main" id="{7D6E5E2D-AC7B-88F8-C20E-A538BBF64109}"/>
              </a:ext>
            </a:extLst>
          </p:cNvPr>
          <p:cNvPicPr>
            <a:picLocks noGrp="1" noChangeAspect="1"/>
          </p:cNvPicPr>
          <p:nvPr>
            <p:ph sz="half" idx="13"/>
          </p:nvPr>
        </p:nvPicPr>
        <p:blipFill>
          <a:blip r:embed="rId2"/>
          <a:stretch>
            <a:fillRect/>
          </a:stretch>
        </p:blipFill>
        <p:spPr>
          <a:xfrm>
            <a:off x="6205241" y="1237129"/>
            <a:ext cx="5459545" cy="5387789"/>
          </a:xfrm>
          <a:prstGeom prst="rect">
            <a:avLst/>
          </a:prstGeom>
        </p:spPr>
      </p:pic>
    </p:spTree>
    <p:extLst>
      <p:ext uri="{BB962C8B-B14F-4D97-AF65-F5344CB8AC3E}">
        <p14:creationId xmlns:p14="http://schemas.microsoft.com/office/powerpoint/2010/main" val="620039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DEFE-A427-465E-B8A0-CE2EF0DDCCDD}"/>
              </a:ext>
            </a:extLst>
          </p:cNvPr>
          <p:cNvSpPr>
            <a:spLocks noGrp="1"/>
          </p:cNvSpPr>
          <p:nvPr>
            <p:ph type="title"/>
          </p:nvPr>
        </p:nvSpPr>
        <p:spPr/>
        <p:txBody>
          <a:bodyPr/>
          <a:lstStyle/>
          <a:p>
            <a:r>
              <a:rPr lang="et-EE" dirty="0"/>
              <a:t>Autoga sõitjate osakaalud 200</a:t>
            </a:r>
            <a:r>
              <a:rPr lang="en-US" dirty="0"/>
              <a:t>0</a:t>
            </a:r>
            <a:r>
              <a:rPr lang="et-EE" dirty="0"/>
              <a:t>-202</a:t>
            </a:r>
            <a:r>
              <a:rPr lang="en-US" dirty="0"/>
              <a:t>4</a:t>
            </a:r>
            <a:endParaRPr lang="et-EE" dirty="0"/>
          </a:p>
        </p:txBody>
      </p:sp>
      <p:sp>
        <p:nvSpPr>
          <p:cNvPr id="5" name="Subtitle 4">
            <a:extLst>
              <a:ext uri="{FF2B5EF4-FFF2-40B4-BE49-F238E27FC236}">
                <a16:creationId xmlns:a16="http://schemas.microsoft.com/office/drawing/2014/main" id="{7D860206-653D-4FB1-9373-C927418D674F}"/>
              </a:ext>
            </a:extLst>
          </p:cNvPr>
          <p:cNvSpPr>
            <a:spLocks noGrp="1"/>
          </p:cNvSpPr>
          <p:nvPr>
            <p:ph type="subTitle" idx="14"/>
          </p:nvPr>
        </p:nvSpPr>
        <p:spPr/>
        <p:txBody>
          <a:bodyPr/>
          <a:lstStyle/>
          <a:p>
            <a:r>
              <a:rPr lang="et-EE" dirty="0"/>
              <a:t>N=5</a:t>
            </a:r>
            <a:r>
              <a:rPr lang="en-US" dirty="0"/>
              <a:t>26</a:t>
            </a:r>
            <a:endParaRPr lang="et-EE" dirty="0"/>
          </a:p>
          <a:p>
            <a:endParaRPr lang="et-EE" dirty="0"/>
          </a:p>
        </p:txBody>
      </p:sp>
      <p:pic>
        <p:nvPicPr>
          <p:cNvPr id="10" name="Sisu kohatäide 9">
            <a:extLst>
              <a:ext uri="{FF2B5EF4-FFF2-40B4-BE49-F238E27FC236}">
                <a16:creationId xmlns:a16="http://schemas.microsoft.com/office/drawing/2014/main" id="{822780D6-4C48-A822-3014-A3FB4FF51E9E}"/>
              </a:ext>
            </a:extLst>
          </p:cNvPr>
          <p:cNvPicPr>
            <a:picLocks noGrp="1" noChangeAspect="1"/>
          </p:cNvPicPr>
          <p:nvPr>
            <p:ph sz="half" idx="13"/>
          </p:nvPr>
        </p:nvPicPr>
        <p:blipFill>
          <a:blip r:embed="rId2"/>
          <a:stretch>
            <a:fillRect/>
          </a:stretch>
        </p:blipFill>
        <p:spPr>
          <a:xfrm>
            <a:off x="6284647" y="1036320"/>
            <a:ext cx="5576134" cy="5516879"/>
          </a:xfrm>
          <a:prstGeom prst="rect">
            <a:avLst/>
          </a:prstGeom>
        </p:spPr>
      </p:pic>
    </p:spTree>
    <p:extLst>
      <p:ext uri="{BB962C8B-B14F-4D97-AF65-F5344CB8AC3E}">
        <p14:creationId xmlns:p14="http://schemas.microsoft.com/office/powerpoint/2010/main" val="316962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38464-B6C4-469C-9C5D-948360B9A805}"/>
              </a:ext>
            </a:extLst>
          </p:cNvPr>
          <p:cNvSpPr>
            <a:spLocks noGrp="1"/>
          </p:cNvSpPr>
          <p:nvPr>
            <p:ph type="title"/>
          </p:nvPr>
        </p:nvSpPr>
        <p:spPr/>
        <p:txBody>
          <a:bodyPr/>
          <a:lstStyle/>
          <a:p>
            <a:r>
              <a:rPr lang="et-EE" dirty="0"/>
              <a:t>Transpordiliikide kasutamissagedus</a:t>
            </a:r>
          </a:p>
        </p:txBody>
      </p:sp>
      <p:sp>
        <p:nvSpPr>
          <p:cNvPr id="3" name="Content Placeholder 2">
            <a:extLst>
              <a:ext uri="{FF2B5EF4-FFF2-40B4-BE49-F238E27FC236}">
                <a16:creationId xmlns:a16="http://schemas.microsoft.com/office/drawing/2014/main" id="{6E03C082-F626-4977-A8CC-33196EDB9F91}"/>
              </a:ext>
            </a:extLst>
          </p:cNvPr>
          <p:cNvSpPr>
            <a:spLocks noGrp="1"/>
          </p:cNvSpPr>
          <p:nvPr>
            <p:ph sz="half" idx="1"/>
          </p:nvPr>
        </p:nvSpPr>
        <p:spPr>
          <a:xfrm>
            <a:off x="821167" y="1435401"/>
            <a:ext cx="4804490" cy="4885901"/>
          </a:xfrm>
        </p:spPr>
        <p:txBody>
          <a:bodyPr/>
          <a:lstStyle/>
          <a:p>
            <a:r>
              <a:rPr lang="et-EE" noProof="0" dirty="0"/>
              <a:t>Linnaliini bussi kasutajatest 41% teeb seda igapäevaselt ja 30% mõnel korral nädalas. </a:t>
            </a:r>
          </a:p>
          <a:p>
            <a:r>
              <a:rPr lang="et-EE" noProof="0" dirty="0"/>
              <a:t>Trammil on igapäevaseid kasutajaid vähem – 11%, suurem osa kasutajatest sõidab sellega mõned korrad kuus (28%) või veelgi harvem.</a:t>
            </a:r>
          </a:p>
          <a:p>
            <a:r>
              <a:rPr lang="et-EE" noProof="0" dirty="0"/>
              <a:t>Rongiga sõidab igapäevaselt 1% ühistranspordi kasutajatest, mõned korrad aastas sõidab aga 27%.</a:t>
            </a:r>
          </a:p>
          <a:p>
            <a:r>
              <a:rPr lang="et-EE" noProof="0" dirty="0"/>
              <a:t>Võrreldes eelmise uuringuga transpordiliikide kasutussagedus oluliselt muutunud ei ole (slaid 13).</a:t>
            </a:r>
          </a:p>
          <a:p>
            <a:pPr marL="0" indent="0">
              <a:buNone/>
            </a:pPr>
            <a:endParaRPr lang="et-EE" dirty="0"/>
          </a:p>
        </p:txBody>
      </p:sp>
      <p:sp>
        <p:nvSpPr>
          <p:cNvPr id="5" name="Subtitle 4">
            <a:extLst>
              <a:ext uri="{FF2B5EF4-FFF2-40B4-BE49-F238E27FC236}">
                <a16:creationId xmlns:a16="http://schemas.microsoft.com/office/drawing/2014/main" id="{24ECC08C-21B5-4B8C-9E17-3B77DEE2C8DC}"/>
              </a:ext>
            </a:extLst>
          </p:cNvPr>
          <p:cNvSpPr>
            <a:spLocks noGrp="1"/>
          </p:cNvSpPr>
          <p:nvPr>
            <p:ph type="subTitle" idx="14"/>
          </p:nvPr>
        </p:nvSpPr>
        <p:spPr/>
        <p:txBody>
          <a:bodyPr/>
          <a:lstStyle/>
          <a:p>
            <a:r>
              <a:rPr lang="et-EE" dirty="0"/>
              <a:t>N=</a:t>
            </a:r>
            <a:r>
              <a:rPr lang="en-US" dirty="0"/>
              <a:t>405</a:t>
            </a:r>
            <a:r>
              <a:rPr lang="et-EE" dirty="0"/>
              <a:t>, kes kasuta</a:t>
            </a:r>
            <a:r>
              <a:rPr lang="en-US" dirty="0"/>
              <a:t>b </a:t>
            </a:r>
            <a:r>
              <a:rPr lang="et-EE" dirty="0"/>
              <a:t>ühistransporti</a:t>
            </a:r>
          </a:p>
        </p:txBody>
      </p:sp>
      <p:pic>
        <p:nvPicPr>
          <p:cNvPr id="11" name="Sisu kohatäide 10">
            <a:extLst>
              <a:ext uri="{FF2B5EF4-FFF2-40B4-BE49-F238E27FC236}">
                <a16:creationId xmlns:a16="http://schemas.microsoft.com/office/drawing/2014/main" id="{F060CE79-ABAD-D609-D306-B057549D81F2}"/>
              </a:ext>
            </a:extLst>
          </p:cNvPr>
          <p:cNvPicPr>
            <a:picLocks noGrp="1" noChangeAspect="1"/>
          </p:cNvPicPr>
          <p:nvPr>
            <p:ph sz="half" idx="13"/>
          </p:nvPr>
        </p:nvPicPr>
        <p:blipFill>
          <a:blip r:embed="rId2"/>
          <a:stretch>
            <a:fillRect/>
          </a:stretch>
        </p:blipFill>
        <p:spPr>
          <a:xfrm>
            <a:off x="5625657" y="1687399"/>
            <a:ext cx="6359250" cy="2854960"/>
          </a:xfrm>
          <a:prstGeom prst="rect">
            <a:avLst/>
          </a:prstGeom>
        </p:spPr>
      </p:pic>
    </p:spTree>
    <p:extLst>
      <p:ext uri="{BB962C8B-B14F-4D97-AF65-F5344CB8AC3E}">
        <p14:creationId xmlns:p14="http://schemas.microsoft.com/office/powerpoint/2010/main" val="488950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A27830-CADF-4D1E-AE1E-5BE6D597D4A0}"/>
              </a:ext>
            </a:extLst>
          </p:cNvPr>
          <p:cNvSpPr>
            <a:spLocks noGrp="1"/>
          </p:cNvSpPr>
          <p:nvPr>
            <p:ph type="title"/>
          </p:nvPr>
        </p:nvSpPr>
        <p:spPr/>
        <p:txBody>
          <a:bodyPr/>
          <a:lstStyle/>
          <a:p>
            <a:r>
              <a:rPr lang="et-EE" dirty="0"/>
              <a:t>Transpordiliikide kasutamine </a:t>
            </a:r>
          </a:p>
        </p:txBody>
      </p:sp>
      <p:sp>
        <p:nvSpPr>
          <p:cNvPr id="4" name="Subtitle 3">
            <a:extLst>
              <a:ext uri="{FF2B5EF4-FFF2-40B4-BE49-F238E27FC236}">
                <a16:creationId xmlns:a16="http://schemas.microsoft.com/office/drawing/2014/main" id="{97BF0FDC-F169-40EF-885F-B1F1AB499B00}"/>
              </a:ext>
            </a:extLst>
          </p:cNvPr>
          <p:cNvSpPr>
            <a:spLocks noGrp="1"/>
          </p:cNvSpPr>
          <p:nvPr>
            <p:ph type="subTitle" idx="14"/>
          </p:nvPr>
        </p:nvSpPr>
        <p:spPr/>
        <p:txBody>
          <a:bodyPr/>
          <a:lstStyle/>
          <a:p>
            <a:r>
              <a:rPr lang="et-EE" dirty="0"/>
              <a:t>N=</a:t>
            </a:r>
            <a:r>
              <a:rPr lang="en-US" dirty="0"/>
              <a:t>405</a:t>
            </a:r>
            <a:r>
              <a:rPr lang="et-EE" dirty="0"/>
              <a:t>, kes kasutab ühistransporti</a:t>
            </a:r>
          </a:p>
          <a:p>
            <a:endParaRPr lang="et-EE" dirty="0"/>
          </a:p>
        </p:txBody>
      </p:sp>
      <p:pic>
        <p:nvPicPr>
          <p:cNvPr id="6" name="Sisu kohatäide 5">
            <a:extLst>
              <a:ext uri="{FF2B5EF4-FFF2-40B4-BE49-F238E27FC236}">
                <a16:creationId xmlns:a16="http://schemas.microsoft.com/office/drawing/2014/main" id="{098664CE-BD45-8136-2A70-C7089022C957}"/>
              </a:ext>
            </a:extLst>
          </p:cNvPr>
          <p:cNvPicPr>
            <a:picLocks noGrp="1" noChangeAspect="1"/>
          </p:cNvPicPr>
          <p:nvPr>
            <p:ph sz="half" idx="1"/>
          </p:nvPr>
        </p:nvPicPr>
        <p:blipFill>
          <a:blip r:embed="rId2"/>
          <a:stretch>
            <a:fillRect/>
          </a:stretch>
        </p:blipFill>
        <p:spPr>
          <a:xfrm>
            <a:off x="1721934" y="1851439"/>
            <a:ext cx="8434308" cy="3758786"/>
          </a:xfrm>
          <a:prstGeom prst="rect">
            <a:avLst/>
          </a:prstGeom>
        </p:spPr>
      </p:pic>
    </p:spTree>
    <p:extLst>
      <p:ext uri="{BB962C8B-B14F-4D97-AF65-F5344CB8AC3E}">
        <p14:creationId xmlns:p14="http://schemas.microsoft.com/office/powerpoint/2010/main" val="1622019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BF5BC5-4372-4DB4-A27C-2966D9ED4802}"/>
              </a:ext>
            </a:extLst>
          </p:cNvPr>
          <p:cNvSpPr>
            <a:spLocks noGrp="1"/>
          </p:cNvSpPr>
          <p:nvPr>
            <p:ph type="title"/>
          </p:nvPr>
        </p:nvSpPr>
        <p:spPr>
          <a:xfrm>
            <a:off x="1302488" y="457202"/>
            <a:ext cx="10051312" cy="425303"/>
          </a:xfrm>
        </p:spPr>
        <p:txBody>
          <a:bodyPr anchor="t">
            <a:normAutofit fontScale="90000"/>
          </a:bodyPr>
          <a:lstStyle/>
          <a:p>
            <a:r>
              <a:rPr lang="et-EE" dirty="0"/>
              <a:t>Ühistranspordi</a:t>
            </a:r>
            <a:r>
              <a:rPr lang="et-EE" sz="2200" dirty="0"/>
              <a:t> </a:t>
            </a:r>
            <a:r>
              <a:rPr lang="et-EE" sz="3600" dirty="0"/>
              <a:t>muutumine viimase aasta jooksul</a:t>
            </a:r>
          </a:p>
        </p:txBody>
      </p:sp>
      <p:sp>
        <p:nvSpPr>
          <p:cNvPr id="2" name="Content Placeholder 1">
            <a:extLst>
              <a:ext uri="{FF2B5EF4-FFF2-40B4-BE49-F238E27FC236}">
                <a16:creationId xmlns:a16="http://schemas.microsoft.com/office/drawing/2014/main" id="{04AC0C2E-6B20-444C-96A7-CBDA279A1683}"/>
              </a:ext>
            </a:extLst>
          </p:cNvPr>
          <p:cNvSpPr>
            <a:spLocks noGrp="1"/>
          </p:cNvSpPr>
          <p:nvPr>
            <p:ph sz="half" idx="1"/>
          </p:nvPr>
        </p:nvSpPr>
        <p:spPr>
          <a:xfrm>
            <a:off x="1236000" y="1689691"/>
            <a:ext cx="4860000" cy="4885901"/>
          </a:xfrm>
        </p:spPr>
        <p:txBody>
          <a:bodyPr>
            <a:normAutofit/>
          </a:bodyPr>
          <a:lstStyle/>
          <a:p>
            <a:r>
              <a:rPr lang="et-EE" noProof="0" dirty="0"/>
              <a:t>Küsimusele, kas viimase aasta jooksul on transpordivahendiga sõitmine muutunud meeldivamaks, vastati üldiselt positiivselt mõlema transpordiliigi puhul (slaid 15). Busside kohta arvas seda 39%, samas 42% arvab, et muutust toimun</a:t>
            </a:r>
            <a:r>
              <a:rPr lang="en-US" noProof="0" dirty="0"/>
              <a:t>u</a:t>
            </a:r>
            <a:r>
              <a:rPr lang="et-EE" noProof="0" dirty="0"/>
              <a:t>d pole.  </a:t>
            </a:r>
          </a:p>
          <a:p>
            <a:r>
              <a:rPr lang="et-EE" noProof="0" dirty="0"/>
              <a:t>Trammide puhul märkis 45%, et sõitmine on muutunud meeldivamaks ja 39% muutust ei näe.</a:t>
            </a:r>
          </a:p>
          <a:p>
            <a:r>
              <a:rPr lang="et-EE" noProof="0" dirty="0"/>
              <a:t>5% arvab, et trammiga sõitmine on muutunud halvemaks ning 14% arvab sama busside puhul (viimati 5%).</a:t>
            </a:r>
          </a:p>
          <a:p>
            <a:r>
              <a:rPr lang="et-EE" noProof="0" dirty="0"/>
              <a:t>Võrreldes eelmise uuringuga on keskmine hinne bussi puhul seekord veidi vähenenud, trammi ja trolli puhul on see jäänud samaks. Muutus ei ole siiski oluline.</a:t>
            </a:r>
          </a:p>
        </p:txBody>
      </p:sp>
      <p:pic>
        <p:nvPicPr>
          <p:cNvPr id="9" name="Sisu kohatäide 8">
            <a:extLst>
              <a:ext uri="{FF2B5EF4-FFF2-40B4-BE49-F238E27FC236}">
                <a16:creationId xmlns:a16="http://schemas.microsoft.com/office/drawing/2014/main" id="{9693B2C5-AAEA-C4D2-504A-BB0AAB932E14}"/>
              </a:ext>
            </a:extLst>
          </p:cNvPr>
          <p:cNvPicPr>
            <a:picLocks noChangeAspect="1"/>
          </p:cNvPicPr>
          <p:nvPr/>
        </p:nvPicPr>
        <p:blipFill>
          <a:blip r:embed="rId2"/>
          <a:stretch>
            <a:fillRect/>
          </a:stretch>
        </p:blipFill>
        <p:spPr>
          <a:xfrm>
            <a:off x="6236625" y="1802968"/>
            <a:ext cx="5384244" cy="2966313"/>
          </a:xfrm>
          <a:prstGeom prst="rect">
            <a:avLst/>
          </a:prstGeom>
          <a:noFill/>
        </p:spPr>
      </p:pic>
      <p:sp>
        <p:nvSpPr>
          <p:cNvPr id="14" name="Subtitle 4">
            <a:extLst>
              <a:ext uri="{FF2B5EF4-FFF2-40B4-BE49-F238E27FC236}">
                <a16:creationId xmlns:a16="http://schemas.microsoft.com/office/drawing/2014/main" id="{B1AF02B5-5800-E96A-0D8A-DB186EF51FF5}"/>
              </a:ext>
            </a:extLst>
          </p:cNvPr>
          <p:cNvSpPr>
            <a:spLocks noGrp="1"/>
          </p:cNvSpPr>
          <p:nvPr>
            <p:ph type="subTitle" idx="14"/>
          </p:nvPr>
        </p:nvSpPr>
        <p:spPr>
          <a:xfrm>
            <a:off x="1302488" y="940987"/>
            <a:ext cx="10051312" cy="435932"/>
          </a:xfrm>
        </p:spPr>
        <p:txBody>
          <a:bodyPr/>
          <a:lstStyle/>
          <a:p>
            <a:r>
              <a:rPr lang="et-EE" dirty="0"/>
              <a:t>N=</a:t>
            </a:r>
            <a:r>
              <a:rPr lang="en-US" dirty="0"/>
              <a:t>405</a:t>
            </a:r>
            <a:r>
              <a:rPr lang="et-EE" dirty="0"/>
              <a:t>, kes kasutab ühistransporti</a:t>
            </a:r>
          </a:p>
          <a:p>
            <a:endParaRPr lang="en-US" dirty="0"/>
          </a:p>
        </p:txBody>
      </p:sp>
    </p:spTree>
    <p:extLst>
      <p:ext uri="{BB962C8B-B14F-4D97-AF65-F5344CB8AC3E}">
        <p14:creationId xmlns:p14="http://schemas.microsoft.com/office/powerpoint/2010/main" val="603697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F8F47D-FF35-411F-B1B9-A3C3F2F80CCF}"/>
              </a:ext>
            </a:extLst>
          </p:cNvPr>
          <p:cNvSpPr>
            <a:spLocks noGrp="1"/>
          </p:cNvSpPr>
          <p:nvPr>
            <p:ph type="title"/>
          </p:nvPr>
        </p:nvSpPr>
        <p:spPr>
          <a:xfrm>
            <a:off x="1302488" y="233921"/>
            <a:ext cx="10051312" cy="425303"/>
          </a:xfrm>
        </p:spPr>
        <p:txBody>
          <a:bodyPr/>
          <a:lstStyle/>
          <a:p>
            <a:r>
              <a:rPr lang="et-EE" dirty="0"/>
              <a:t>Ühistranspordi muutumine viimase aasta jooksul</a:t>
            </a:r>
          </a:p>
        </p:txBody>
      </p:sp>
      <p:sp>
        <p:nvSpPr>
          <p:cNvPr id="4" name="Subtitle 3">
            <a:extLst>
              <a:ext uri="{FF2B5EF4-FFF2-40B4-BE49-F238E27FC236}">
                <a16:creationId xmlns:a16="http://schemas.microsoft.com/office/drawing/2014/main" id="{3252BEAC-E3F8-458B-BF0D-122B8A792A2D}"/>
              </a:ext>
            </a:extLst>
          </p:cNvPr>
          <p:cNvSpPr>
            <a:spLocks noGrp="1"/>
          </p:cNvSpPr>
          <p:nvPr>
            <p:ph type="subTitle" idx="14"/>
          </p:nvPr>
        </p:nvSpPr>
        <p:spPr>
          <a:xfrm>
            <a:off x="1212841" y="734798"/>
            <a:ext cx="10051312" cy="435932"/>
          </a:xfrm>
        </p:spPr>
        <p:txBody>
          <a:bodyPr/>
          <a:lstStyle/>
          <a:p>
            <a:r>
              <a:rPr lang="et-EE" dirty="0"/>
              <a:t>N=</a:t>
            </a:r>
            <a:r>
              <a:rPr lang="en-US" dirty="0"/>
              <a:t>405</a:t>
            </a:r>
            <a:r>
              <a:rPr lang="et-EE" dirty="0"/>
              <a:t>, kes kasutab ühistransporti</a:t>
            </a:r>
          </a:p>
          <a:p>
            <a:endParaRPr lang="et-EE" dirty="0"/>
          </a:p>
        </p:txBody>
      </p:sp>
      <p:pic>
        <p:nvPicPr>
          <p:cNvPr id="7" name="Pilt 6">
            <a:extLst>
              <a:ext uri="{FF2B5EF4-FFF2-40B4-BE49-F238E27FC236}">
                <a16:creationId xmlns:a16="http://schemas.microsoft.com/office/drawing/2014/main" id="{7890CAF6-E55C-B3BB-1327-63B0534AB386}"/>
              </a:ext>
            </a:extLst>
          </p:cNvPr>
          <p:cNvPicPr>
            <a:picLocks noChangeAspect="1"/>
          </p:cNvPicPr>
          <p:nvPr/>
        </p:nvPicPr>
        <p:blipFill>
          <a:blip r:embed="rId2"/>
          <a:stretch>
            <a:fillRect/>
          </a:stretch>
        </p:blipFill>
        <p:spPr>
          <a:xfrm>
            <a:off x="1079491" y="1863090"/>
            <a:ext cx="9422892" cy="3779520"/>
          </a:xfrm>
          <a:prstGeom prst="rect">
            <a:avLst/>
          </a:prstGeom>
        </p:spPr>
      </p:pic>
    </p:spTree>
    <p:extLst>
      <p:ext uri="{BB962C8B-B14F-4D97-AF65-F5344CB8AC3E}">
        <p14:creationId xmlns:p14="http://schemas.microsoft.com/office/powerpoint/2010/main" val="3940596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5758D7-FAB7-4AF8-9118-853689EF185B}"/>
              </a:ext>
            </a:extLst>
          </p:cNvPr>
          <p:cNvSpPr>
            <a:spLocks noGrp="1"/>
          </p:cNvSpPr>
          <p:nvPr>
            <p:ph sz="half" idx="1"/>
          </p:nvPr>
        </p:nvSpPr>
        <p:spPr/>
        <p:txBody>
          <a:bodyPr/>
          <a:lstStyle/>
          <a:p>
            <a:r>
              <a:rPr lang="et-EE" noProof="0" dirty="0"/>
              <a:t>Jätkuvalt eelistavad ühistranspordi kasutajad sihtkohta jõudmiseks võimalusel kasutada bussi (</a:t>
            </a:r>
            <a:r>
              <a:rPr lang="et-EE" noProof="0" dirty="0" err="1"/>
              <a:t>eelistajaid</a:t>
            </a:r>
            <a:r>
              <a:rPr lang="et-EE" noProof="0" dirty="0"/>
              <a:t> 61%), kuid tulemus on võrreldes eelmise aastaga langenud. Trammi eelistamine on aga nüüd suurenenud, seda nimetas 36% ja trolli 4%.</a:t>
            </a:r>
          </a:p>
          <a:p>
            <a:r>
              <a:rPr lang="et-EE" noProof="0" dirty="0"/>
              <a:t>Vanuserühmade võrdlusest näeme, et kõige sagedamini eelistavad bussi inimesed vanuses 65-74a., ning üldiselt noortest sagedamini kolm vanemat vanuserühma.</a:t>
            </a:r>
          </a:p>
          <a:p>
            <a:r>
              <a:rPr lang="et-EE" noProof="0" dirty="0"/>
              <a:t>Trammi puhul on vastupidi – seda eelistavad vanematest inimestest sagedamini kolm nooremat vanuserühma, kõige enam 25-34-aastased.</a:t>
            </a:r>
          </a:p>
          <a:p>
            <a:r>
              <a:rPr lang="et-EE" noProof="0" dirty="0"/>
              <a:t>Igapäevased bussisõitjad eelistavad ülekaalukalt bussi ning igapäevased trammisõitjad eelistavad trammi. </a:t>
            </a:r>
          </a:p>
          <a:p>
            <a:r>
              <a:rPr lang="et-EE" noProof="0" dirty="0"/>
              <a:t>Linnaosade eelistusi vaadeldes näeme, et keskmisest sagedamini eelistavad bussi Haabersti (80%) ja Lasnamäe (81%) elanikud, kuid pea kõigis linnaosades on esimeseks eelistuseks buss.</a:t>
            </a:r>
          </a:p>
          <a:p>
            <a:r>
              <a:rPr lang="et-EE" noProof="0" dirty="0"/>
              <a:t>Eristuvad kaks linnaosa – Kesklinn ja Põhja-Tallinn, kus trammi </a:t>
            </a:r>
            <a:r>
              <a:rPr lang="et-EE" noProof="0" dirty="0" err="1"/>
              <a:t>eelistajate</a:t>
            </a:r>
            <a:r>
              <a:rPr lang="et-EE" noProof="0" dirty="0"/>
              <a:t> osakaal on bussi omast suurem, vast. 74% ja 54%.</a:t>
            </a:r>
          </a:p>
          <a:p>
            <a:r>
              <a:rPr lang="et-EE" noProof="0" dirty="0"/>
              <a:t>Ühtlasi näeme igas linnaosas (va Nõmme) ka mõni protsent trolli </a:t>
            </a:r>
            <a:r>
              <a:rPr lang="et-EE" noProof="0" dirty="0" err="1"/>
              <a:t>eelistajaid</a:t>
            </a:r>
            <a:r>
              <a:rPr lang="et-EE" noProof="0" dirty="0"/>
              <a:t>, eelkõige Mustamäel ja Kristiines.</a:t>
            </a:r>
          </a:p>
        </p:txBody>
      </p:sp>
      <p:sp>
        <p:nvSpPr>
          <p:cNvPr id="3" name="Title 2">
            <a:extLst>
              <a:ext uri="{FF2B5EF4-FFF2-40B4-BE49-F238E27FC236}">
                <a16:creationId xmlns:a16="http://schemas.microsoft.com/office/drawing/2014/main" id="{D1F2EDCE-0E0B-4BB7-9BE4-2E4EA1F1F2B3}"/>
              </a:ext>
            </a:extLst>
          </p:cNvPr>
          <p:cNvSpPr>
            <a:spLocks noGrp="1"/>
          </p:cNvSpPr>
          <p:nvPr>
            <p:ph type="title"/>
          </p:nvPr>
        </p:nvSpPr>
        <p:spPr/>
        <p:txBody>
          <a:bodyPr/>
          <a:lstStyle/>
          <a:p>
            <a:r>
              <a:rPr lang="et-EE" dirty="0"/>
              <a:t>Transpordivahendi eelistamine</a:t>
            </a:r>
          </a:p>
        </p:txBody>
      </p:sp>
    </p:spTree>
    <p:extLst>
      <p:ext uri="{BB962C8B-B14F-4D97-AF65-F5344CB8AC3E}">
        <p14:creationId xmlns:p14="http://schemas.microsoft.com/office/powerpoint/2010/main" val="630740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7C1D56-E3F4-4153-BAC3-22B436454536}"/>
              </a:ext>
            </a:extLst>
          </p:cNvPr>
          <p:cNvSpPr>
            <a:spLocks noGrp="1"/>
          </p:cNvSpPr>
          <p:nvPr>
            <p:ph type="title"/>
          </p:nvPr>
        </p:nvSpPr>
        <p:spPr/>
        <p:txBody>
          <a:bodyPr/>
          <a:lstStyle/>
          <a:p>
            <a:r>
              <a:rPr lang="et-EE" dirty="0"/>
              <a:t>Transpordivahendi eelistamine</a:t>
            </a:r>
          </a:p>
        </p:txBody>
      </p:sp>
      <p:sp>
        <p:nvSpPr>
          <p:cNvPr id="4" name="Subtitle 3">
            <a:extLst>
              <a:ext uri="{FF2B5EF4-FFF2-40B4-BE49-F238E27FC236}">
                <a16:creationId xmlns:a16="http://schemas.microsoft.com/office/drawing/2014/main" id="{1C88DDBD-9C91-4E06-9BE3-C09C29C29585}"/>
              </a:ext>
            </a:extLst>
          </p:cNvPr>
          <p:cNvSpPr>
            <a:spLocks noGrp="1"/>
          </p:cNvSpPr>
          <p:nvPr>
            <p:ph type="subTitle" idx="14"/>
          </p:nvPr>
        </p:nvSpPr>
        <p:spPr/>
        <p:txBody>
          <a:bodyPr/>
          <a:lstStyle/>
          <a:p>
            <a:r>
              <a:rPr lang="et-EE" dirty="0"/>
              <a:t>N=</a:t>
            </a:r>
            <a:r>
              <a:rPr lang="en-US" dirty="0"/>
              <a:t>405</a:t>
            </a:r>
            <a:r>
              <a:rPr lang="et-EE" dirty="0"/>
              <a:t>, kes kasutab ühistransporti</a:t>
            </a:r>
          </a:p>
          <a:p>
            <a:endParaRPr lang="et-EE" dirty="0"/>
          </a:p>
        </p:txBody>
      </p:sp>
      <p:pic>
        <p:nvPicPr>
          <p:cNvPr id="7" name="Pilt 6">
            <a:extLst>
              <a:ext uri="{FF2B5EF4-FFF2-40B4-BE49-F238E27FC236}">
                <a16:creationId xmlns:a16="http://schemas.microsoft.com/office/drawing/2014/main" id="{54556093-73C0-24ED-15F4-F01DCB00CE5B}"/>
              </a:ext>
            </a:extLst>
          </p:cNvPr>
          <p:cNvPicPr>
            <a:picLocks noChangeAspect="1"/>
          </p:cNvPicPr>
          <p:nvPr/>
        </p:nvPicPr>
        <p:blipFill>
          <a:blip r:embed="rId2"/>
          <a:stretch>
            <a:fillRect/>
          </a:stretch>
        </p:blipFill>
        <p:spPr>
          <a:xfrm>
            <a:off x="558279" y="1971675"/>
            <a:ext cx="11120423" cy="3390900"/>
          </a:xfrm>
          <a:prstGeom prst="rect">
            <a:avLst/>
          </a:prstGeom>
        </p:spPr>
      </p:pic>
    </p:spTree>
    <p:extLst>
      <p:ext uri="{BB962C8B-B14F-4D97-AF65-F5344CB8AC3E}">
        <p14:creationId xmlns:p14="http://schemas.microsoft.com/office/powerpoint/2010/main" val="1784536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F2EDCE-0E0B-4BB7-9BE4-2E4EA1F1F2B3}"/>
              </a:ext>
            </a:extLst>
          </p:cNvPr>
          <p:cNvSpPr>
            <a:spLocks noGrp="1"/>
          </p:cNvSpPr>
          <p:nvPr>
            <p:ph type="title"/>
          </p:nvPr>
        </p:nvSpPr>
        <p:spPr>
          <a:xfrm>
            <a:off x="1302488" y="457202"/>
            <a:ext cx="10051312" cy="425303"/>
          </a:xfrm>
        </p:spPr>
        <p:txBody>
          <a:bodyPr anchor="t">
            <a:noAutofit/>
          </a:bodyPr>
          <a:lstStyle/>
          <a:p>
            <a:r>
              <a:rPr lang="et-EE" dirty="0"/>
              <a:t>Rahulolu ühistranspordi korraldusega Tallinnas</a:t>
            </a:r>
          </a:p>
        </p:txBody>
      </p:sp>
      <p:sp>
        <p:nvSpPr>
          <p:cNvPr id="2" name="Content Placeholder 1">
            <a:extLst>
              <a:ext uri="{FF2B5EF4-FFF2-40B4-BE49-F238E27FC236}">
                <a16:creationId xmlns:a16="http://schemas.microsoft.com/office/drawing/2014/main" id="{3A5758D7-FAB7-4AF8-9118-853689EF185B}"/>
              </a:ext>
            </a:extLst>
          </p:cNvPr>
          <p:cNvSpPr>
            <a:spLocks noGrp="1"/>
          </p:cNvSpPr>
          <p:nvPr>
            <p:ph sz="half" idx="1"/>
          </p:nvPr>
        </p:nvSpPr>
        <p:spPr>
          <a:xfrm>
            <a:off x="1302488" y="1645947"/>
            <a:ext cx="4860000" cy="4885901"/>
          </a:xfrm>
        </p:spPr>
        <p:txBody>
          <a:bodyPr>
            <a:normAutofit/>
          </a:bodyPr>
          <a:lstStyle/>
          <a:p>
            <a:r>
              <a:rPr lang="et-EE" noProof="0" dirty="0"/>
              <a:t>Ühistranspordi korraldusega on rahul (täiesti või üsna) 75% selle kasutajatest, üsna rahulolematu on 7% ning täiesti rahulolematu 3%. Vastanutest 2% asub neutraalsel positsioonil.</a:t>
            </a:r>
          </a:p>
          <a:p>
            <a:r>
              <a:rPr lang="et-EE" noProof="0" dirty="0"/>
              <a:t>Viimati oli rahulolevaid ühistranspordikasutajaid 81%, seega nende hulk on seekord veidi langenud.</a:t>
            </a:r>
          </a:p>
          <a:p>
            <a:r>
              <a:rPr lang="et-EE" noProof="0" dirty="0"/>
              <a:t>Keskmine rahulolunäitaja on 3,85 palli, viimati 3,99, seega keskmine tulemus oluliselt muutunud ei ole.</a:t>
            </a:r>
          </a:p>
          <a:p>
            <a:r>
              <a:rPr lang="et-EE" noProof="0" dirty="0"/>
              <a:t>Eestlastega võrreldes on jätkuvalt veidi rohkem rahul vene rahvusest vastajad (3,96 venelastel ja 3,75 eestlastel.)</a:t>
            </a:r>
          </a:p>
          <a:p>
            <a:r>
              <a:rPr lang="et-EE" noProof="0" dirty="0"/>
              <a:t>Kõige enam on ühistranspordikorraldusega rahule jäänud kaks vanemat vanuserühma (4,08 ja 4,12 palli).</a:t>
            </a:r>
          </a:p>
          <a:p>
            <a:r>
              <a:rPr lang="et-EE" noProof="0" dirty="0"/>
              <a:t>Seekord on kõige kõrgemat rahulolu väljendanud Haabersti elanikud (4,11)</a:t>
            </a:r>
            <a:r>
              <a:rPr lang="en-US" noProof="0" dirty="0"/>
              <a:t>.</a:t>
            </a:r>
            <a:endParaRPr lang="et-EE" noProof="0" dirty="0"/>
          </a:p>
        </p:txBody>
      </p:sp>
      <p:pic>
        <p:nvPicPr>
          <p:cNvPr id="4" name="Pilt 3">
            <a:extLst>
              <a:ext uri="{FF2B5EF4-FFF2-40B4-BE49-F238E27FC236}">
                <a16:creationId xmlns:a16="http://schemas.microsoft.com/office/drawing/2014/main" id="{6B55E154-FCA5-C1B2-3749-5EBFB13B06AB}"/>
              </a:ext>
            </a:extLst>
          </p:cNvPr>
          <p:cNvPicPr>
            <a:picLocks noChangeAspect="1"/>
          </p:cNvPicPr>
          <p:nvPr/>
        </p:nvPicPr>
        <p:blipFill>
          <a:blip r:embed="rId2"/>
          <a:stretch>
            <a:fillRect/>
          </a:stretch>
        </p:blipFill>
        <p:spPr>
          <a:xfrm>
            <a:off x="6493800" y="2232511"/>
            <a:ext cx="4860000" cy="2899970"/>
          </a:xfrm>
          <a:prstGeom prst="rect">
            <a:avLst/>
          </a:prstGeom>
          <a:noFill/>
        </p:spPr>
      </p:pic>
      <p:sp>
        <p:nvSpPr>
          <p:cNvPr id="5" name="Subtitle 3">
            <a:extLst>
              <a:ext uri="{FF2B5EF4-FFF2-40B4-BE49-F238E27FC236}">
                <a16:creationId xmlns:a16="http://schemas.microsoft.com/office/drawing/2014/main" id="{AAF2F432-A0E2-4408-F08B-30D50AEBB3C9}"/>
              </a:ext>
            </a:extLst>
          </p:cNvPr>
          <p:cNvSpPr>
            <a:spLocks noGrp="1"/>
          </p:cNvSpPr>
          <p:nvPr>
            <p:ph type="subTitle" idx="14"/>
          </p:nvPr>
        </p:nvSpPr>
        <p:spPr>
          <a:xfrm>
            <a:off x="1302488" y="940987"/>
            <a:ext cx="10051312" cy="435932"/>
          </a:xfrm>
        </p:spPr>
        <p:txBody>
          <a:bodyPr anchor="t">
            <a:normAutofit/>
          </a:bodyPr>
          <a:lstStyle/>
          <a:p>
            <a:r>
              <a:rPr lang="et-EE" dirty="0"/>
              <a:t>N=</a:t>
            </a:r>
            <a:r>
              <a:rPr lang="en-US" dirty="0"/>
              <a:t>405</a:t>
            </a:r>
            <a:r>
              <a:rPr lang="et-EE" dirty="0"/>
              <a:t>, kes kasutab ühistransporti</a:t>
            </a:r>
          </a:p>
          <a:p>
            <a:endParaRPr lang="et-EE" dirty="0"/>
          </a:p>
        </p:txBody>
      </p:sp>
    </p:spTree>
    <p:extLst>
      <p:ext uri="{BB962C8B-B14F-4D97-AF65-F5344CB8AC3E}">
        <p14:creationId xmlns:p14="http://schemas.microsoft.com/office/powerpoint/2010/main" val="1395113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lt 1">
            <a:extLst>
              <a:ext uri="{FF2B5EF4-FFF2-40B4-BE49-F238E27FC236}">
                <a16:creationId xmlns:a16="http://schemas.microsoft.com/office/drawing/2014/main" id="{854E5F25-CC34-19E8-BA19-6343D7448BAC}"/>
              </a:ext>
            </a:extLst>
          </p:cNvPr>
          <p:cNvPicPr>
            <a:picLocks noChangeAspect="1"/>
          </p:cNvPicPr>
          <p:nvPr/>
        </p:nvPicPr>
        <p:blipFill>
          <a:blip r:embed="rId2"/>
          <a:stretch>
            <a:fillRect/>
          </a:stretch>
        </p:blipFill>
        <p:spPr>
          <a:xfrm>
            <a:off x="620843" y="2266950"/>
            <a:ext cx="11113740" cy="3058048"/>
          </a:xfrm>
          <a:prstGeom prst="rect">
            <a:avLst/>
          </a:prstGeom>
          <a:noFill/>
        </p:spPr>
      </p:pic>
      <p:sp>
        <p:nvSpPr>
          <p:cNvPr id="3" name="Title 2">
            <a:extLst>
              <a:ext uri="{FF2B5EF4-FFF2-40B4-BE49-F238E27FC236}">
                <a16:creationId xmlns:a16="http://schemas.microsoft.com/office/drawing/2014/main" id="{0DF8F47D-FF35-411F-B1B9-A3C3F2F80CCF}"/>
              </a:ext>
            </a:extLst>
          </p:cNvPr>
          <p:cNvSpPr>
            <a:spLocks noGrp="1"/>
          </p:cNvSpPr>
          <p:nvPr>
            <p:ph type="title"/>
          </p:nvPr>
        </p:nvSpPr>
        <p:spPr>
          <a:xfrm>
            <a:off x="1302488" y="457202"/>
            <a:ext cx="10051312" cy="425303"/>
          </a:xfrm>
        </p:spPr>
        <p:txBody>
          <a:bodyPr anchor="t">
            <a:noAutofit/>
          </a:bodyPr>
          <a:lstStyle/>
          <a:p>
            <a:r>
              <a:rPr lang="et-EE" dirty="0"/>
              <a:t>Rahulolu ühistranspordi korraldusega Tallinnas</a:t>
            </a:r>
          </a:p>
        </p:txBody>
      </p:sp>
      <p:sp>
        <p:nvSpPr>
          <p:cNvPr id="4" name="Subtitle 3">
            <a:extLst>
              <a:ext uri="{FF2B5EF4-FFF2-40B4-BE49-F238E27FC236}">
                <a16:creationId xmlns:a16="http://schemas.microsoft.com/office/drawing/2014/main" id="{3252BEAC-E3F8-458B-BF0D-122B8A792A2D}"/>
              </a:ext>
            </a:extLst>
          </p:cNvPr>
          <p:cNvSpPr>
            <a:spLocks noGrp="1"/>
          </p:cNvSpPr>
          <p:nvPr>
            <p:ph type="subTitle" idx="14"/>
          </p:nvPr>
        </p:nvSpPr>
        <p:spPr>
          <a:xfrm>
            <a:off x="1302488" y="940987"/>
            <a:ext cx="10051312" cy="435932"/>
          </a:xfrm>
        </p:spPr>
        <p:txBody>
          <a:bodyPr anchor="t">
            <a:normAutofit/>
          </a:bodyPr>
          <a:lstStyle/>
          <a:p>
            <a:r>
              <a:rPr lang="et-EE" dirty="0"/>
              <a:t>N=</a:t>
            </a:r>
            <a:r>
              <a:rPr lang="en-US" dirty="0"/>
              <a:t>405</a:t>
            </a:r>
            <a:r>
              <a:rPr lang="et-EE" dirty="0"/>
              <a:t>, kes kasutab ühistransporti</a:t>
            </a:r>
          </a:p>
          <a:p>
            <a:endParaRPr lang="et-EE" dirty="0"/>
          </a:p>
        </p:txBody>
      </p:sp>
    </p:spTree>
    <p:extLst>
      <p:ext uri="{BB962C8B-B14F-4D97-AF65-F5344CB8AC3E}">
        <p14:creationId xmlns:p14="http://schemas.microsoft.com/office/powerpoint/2010/main" val="1655708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82D60-46FA-407E-9A83-2DCC3B4B1752}"/>
              </a:ext>
            </a:extLst>
          </p:cNvPr>
          <p:cNvSpPr>
            <a:spLocks noGrp="1"/>
          </p:cNvSpPr>
          <p:nvPr>
            <p:ph type="title"/>
          </p:nvPr>
        </p:nvSpPr>
        <p:spPr/>
        <p:txBody>
          <a:bodyPr/>
          <a:lstStyle/>
          <a:p>
            <a:r>
              <a:rPr lang="et-EE" dirty="0"/>
              <a:t>Suhtumine uuendustesse linnatranspordis</a:t>
            </a:r>
          </a:p>
        </p:txBody>
      </p:sp>
      <p:sp>
        <p:nvSpPr>
          <p:cNvPr id="3" name="Content Placeholder 2">
            <a:extLst>
              <a:ext uri="{FF2B5EF4-FFF2-40B4-BE49-F238E27FC236}">
                <a16:creationId xmlns:a16="http://schemas.microsoft.com/office/drawing/2014/main" id="{B527A66F-3E90-4206-AB87-274BEE8A69F1}"/>
              </a:ext>
            </a:extLst>
          </p:cNvPr>
          <p:cNvSpPr>
            <a:spLocks noGrp="1"/>
          </p:cNvSpPr>
          <p:nvPr>
            <p:ph sz="half" idx="1"/>
          </p:nvPr>
        </p:nvSpPr>
        <p:spPr>
          <a:xfrm>
            <a:off x="5705475" y="3757189"/>
            <a:ext cx="6277962" cy="2753342"/>
          </a:xfrm>
        </p:spPr>
        <p:txBody>
          <a:bodyPr>
            <a:normAutofit/>
          </a:bodyPr>
          <a:lstStyle/>
          <a:p>
            <a:r>
              <a:rPr lang="et-EE" noProof="0" dirty="0">
                <a:solidFill>
                  <a:schemeClr val="tx1"/>
                </a:solidFill>
              </a:rPr>
              <a:t>Tallinna ühistranspordikasutajatest pooldab uusi trammiühendusi 53%, elektribusse 59% ja ümberkorraldusi bussiliikluses 38%.</a:t>
            </a:r>
          </a:p>
          <a:p>
            <a:r>
              <a:rPr lang="et-EE" noProof="0" dirty="0">
                <a:solidFill>
                  <a:schemeClr val="tx1"/>
                </a:solidFill>
              </a:rPr>
              <a:t>Võrreldes eelmise uuringuga on samaks jäänud hinnang elektribussidele, uute trammiühenduste ja bussiliikluse ümberkorralduste suhtes on aga pooldajate osakaal langenud. Siiski on kõigil projektidel pooldajaid enam kui vastaseid.</a:t>
            </a:r>
          </a:p>
          <a:p>
            <a:r>
              <a:rPr lang="et-EE" noProof="0" dirty="0">
                <a:solidFill>
                  <a:schemeClr val="tx1"/>
                </a:solidFill>
              </a:rPr>
              <a:t>Kõige positiivsemalt on uute trammiliinide suhtes meelestatud inimesed vanuses 25-34 a., Kesklinna elanikud ja igapäevased trammisõitjad.</a:t>
            </a:r>
          </a:p>
        </p:txBody>
      </p:sp>
      <p:sp>
        <p:nvSpPr>
          <p:cNvPr id="5" name="Subtitle 4">
            <a:extLst>
              <a:ext uri="{FF2B5EF4-FFF2-40B4-BE49-F238E27FC236}">
                <a16:creationId xmlns:a16="http://schemas.microsoft.com/office/drawing/2014/main" id="{069ECB4E-D853-4038-BD44-314C84201B85}"/>
              </a:ext>
            </a:extLst>
          </p:cNvPr>
          <p:cNvSpPr>
            <a:spLocks noGrp="1"/>
          </p:cNvSpPr>
          <p:nvPr>
            <p:ph type="subTitle" idx="14"/>
          </p:nvPr>
        </p:nvSpPr>
        <p:spPr/>
        <p:txBody>
          <a:bodyPr/>
          <a:lstStyle/>
          <a:p>
            <a:r>
              <a:rPr lang="et-EE" dirty="0"/>
              <a:t>N=</a:t>
            </a:r>
            <a:r>
              <a:rPr lang="en-US" dirty="0"/>
              <a:t>405</a:t>
            </a:r>
            <a:r>
              <a:rPr lang="et-EE" dirty="0"/>
              <a:t>, kes kasutab ühistransporti</a:t>
            </a:r>
          </a:p>
          <a:p>
            <a:endParaRPr lang="et-EE" dirty="0"/>
          </a:p>
        </p:txBody>
      </p:sp>
      <p:pic>
        <p:nvPicPr>
          <p:cNvPr id="11" name="Sisu kohatäide 10">
            <a:extLst>
              <a:ext uri="{FF2B5EF4-FFF2-40B4-BE49-F238E27FC236}">
                <a16:creationId xmlns:a16="http://schemas.microsoft.com/office/drawing/2014/main" id="{54A63F97-13B1-1ACD-558E-0AE1D06B52F5}"/>
              </a:ext>
            </a:extLst>
          </p:cNvPr>
          <p:cNvPicPr>
            <a:picLocks noGrp="1" noChangeAspect="1"/>
          </p:cNvPicPr>
          <p:nvPr>
            <p:ph sz="half" idx="13"/>
          </p:nvPr>
        </p:nvPicPr>
        <p:blipFill>
          <a:blip r:embed="rId2"/>
          <a:stretch>
            <a:fillRect/>
          </a:stretch>
        </p:blipFill>
        <p:spPr>
          <a:xfrm>
            <a:off x="5910790" y="1158953"/>
            <a:ext cx="5309059" cy="2371946"/>
          </a:xfrm>
          <a:prstGeom prst="rect">
            <a:avLst/>
          </a:prstGeom>
        </p:spPr>
      </p:pic>
      <p:pic>
        <p:nvPicPr>
          <p:cNvPr id="4" name="Pilt 3">
            <a:extLst>
              <a:ext uri="{FF2B5EF4-FFF2-40B4-BE49-F238E27FC236}">
                <a16:creationId xmlns:a16="http://schemas.microsoft.com/office/drawing/2014/main" id="{FFB54455-9D9D-F5EF-CCE7-A7ABEF65B3E9}"/>
              </a:ext>
            </a:extLst>
          </p:cNvPr>
          <p:cNvPicPr>
            <a:picLocks noChangeAspect="1"/>
          </p:cNvPicPr>
          <p:nvPr/>
        </p:nvPicPr>
        <p:blipFill>
          <a:blip r:embed="rId3"/>
          <a:stretch>
            <a:fillRect/>
          </a:stretch>
        </p:blipFill>
        <p:spPr>
          <a:xfrm>
            <a:off x="1180828" y="1733624"/>
            <a:ext cx="4039057" cy="4047130"/>
          </a:xfrm>
          <a:prstGeom prst="rect">
            <a:avLst/>
          </a:prstGeom>
        </p:spPr>
      </p:pic>
    </p:spTree>
    <p:extLst>
      <p:ext uri="{BB962C8B-B14F-4D97-AF65-F5344CB8AC3E}">
        <p14:creationId xmlns:p14="http://schemas.microsoft.com/office/powerpoint/2010/main" val="1929384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5758D7-FAB7-4AF8-9118-853689EF185B}"/>
              </a:ext>
            </a:extLst>
          </p:cNvPr>
          <p:cNvSpPr>
            <a:spLocks noGrp="1"/>
          </p:cNvSpPr>
          <p:nvPr>
            <p:ph sz="half" idx="1"/>
          </p:nvPr>
        </p:nvSpPr>
        <p:spPr>
          <a:xfrm>
            <a:off x="1302488" y="1514897"/>
            <a:ext cx="10051312" cy="4885901"/>
          </a:xfrm>
        </p:spPr>
        <p:txBody>
          <a:bodyPr/>
          <a:lstStyle/>
          <a:p>
            <a:r>
              <a:rPr lang="et-EE" noProof="0" dirty="0"/>
              <a:t>Ühistranspordi puhul juba aastaid kõige olulisemaks aspektiks peetud sõiduplaanist kinnipidamine osutus tähtsaimaks ka seekord (79% hinnangul). Järgnevad sõiduki puhtus/korrashoid (67%) ja parajad sõiduintervallid (60%). Kõige vähemoluliseks osutus seekord juhi käitumine (slaid 22).</a:t>
            </a:r>
          </a:p>
          <a:p>
            <a:r>
              <a:rPr lang="et-EE" noProof="0" dirty="0"/>
              <a:t>Võrreldes eelmise uuringuga tähtsustavad ühistranspordi kasutajad seekord rohkem peatuste asukohti ja sihtpunkti jõudmise kiirust. Varasemast vähem märgiti seekord peatuste teatamist ja info kättesaadavust.</a:t>
            </a:r>
          </a:p>
          <a:p>
            <a:r>
              <a:rPr lang="et-EE" noProof="0" dirty="0"/>
              <a:t>Keskmisest sagedamini on eri vanuserühmadele olulised järgmised tegurid:</a:t>
            </a:r>
          </a:p>
          <a:p>
            <a:pPr lvl="1"/>
            <a:r>
              <a:rPr lang="et-EE" noProof="0" dirty="0"/>
              <a:t>Noored vanuses 25-34a. – sõiduplaanist kinnipidamine ja peatuste asukohad</a:t>
            </a:r>
          </a:p>
          <a:p>
            <a:pPr lvl="1"/>
            <a:r>
              <a:rPr lang="et-EE" noProof="0" dirty="0"/>
              <a:t>Rühm 50-64a.  - sõiduplaani püsivus, stabiilsus</a:t>
            </a:r>
          </a:p>
          <a:p>
            <a:pPr lvl="1"/>
            <a:r>
              <a:rPr lang="et-EE" noProof="0" dirty="0"/>
              <a:t>Rühm 65+  -   peatuste teatamine</a:t>
            </a:r>
            <a:endParaRPr lang="et-EE" dirty="0"/>
          </a:p>
        </p:txBody>
      </p:sp>
      <p:sp>
        <p:nvSpPr>
          <p:cNvPr id="3" name="Title 2">
            <a:extLst>
              <a:ext uri="{FF2B5EF4-FFF2-40B4-BE49-F238E27FC236}">
                <a16:creationId xmlns:a16="http://schemas.microsoft.com/office/drawing/2014/main" id="{D1F2EDCE-0E0B-4BB7-9BE4-2E4EA1F1F2B3}"/>
              </a:ext>
            </a:extLst>
          </p:cNvPr>
          <p:cNvSpPr>
            <a:spLocks noGrp="1"/>
          </p:cNvSpPr>
          <p:nvPr>
            <p:ph type="title"/>
          </p:nvPr>
        </p:nvSpPr>
        <p:spPr/>
        <p:txBody>
          <a:bodyPr/>
          <a:lstStyle/>
          <a:p>
            <a:r>
              <a:rPr lang="et-EE" dirty="0"/>
              <a:t>Olulisemad tegurid ühistranspordis</a:t>
            </a:r>
          </a:p>
        </p:txBody>
      </p:sp>
    </p:spTree>
    <p:extLst>
      <p:ext uri="{BB962C8B-B14F-4D97-AF65-F5344CB8AC3E}">
        <p14:creationId xmlns:p14="http://schemas.microsoft.com/office/powerpoint/2010/main" val="969451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24E3-66B0-4626-8D9D-281E3805DFCF}"/>
              </a:ext>
            </a:extLst>
          </p:cNvPr>
          <p:cNvSpPr>
            <a:spLocks noGrp="1"/>
          </p:cNvSpPr>
          <p:nvPr>
            <p:ph type="title"/>
          </p:nvPr>
        </p:nvSpPr>
        <p:spPr/>
        <p:txBody>
          <a:bodyPr/>
          <a:lstStyle/>
          <a:p>
            <a:r>
              <a:rPr lang="et-EE" dirty="0"/>
              <a:t>Olulisemad tegurid ühistranspordis</a:t>
            </a:r>
          </a:p>
        </p:txBody>
      </p:sp>
      <p:sp>
        <p:nvSpPr>
          <p:cNvPr id="5" name="Subtitle 4">
            <a:extLst>
              <a:ext uri="{FF2B5EF4-FFF2-40B4-BE49-F238E27FC236}">
                <a16:creationId xmlns:a16="http://schemas.microsoft.com/office/drawing/2014/main" id="{1C5AD350-85C1-4731-BE56-A28FAD4A9131}"/>
              </a:ext>
            </a:extLst>
          </p:cNvPr>
          <p:cNvSpPr>
            <a:spLocks noGrp="1"/>
          </p:cNvSpPr>
          <p:nvPr>
            <p:ph type="subTitle" idx="14"/>
          </p:nvPr>
        </p:nvSpPr>
        <p:spPr/>
        <p:txBody>
          <a:bodyPr/>
          <a:lstStyle/>
          <a:p>
            <a:r>
              <a:rPr lang="et-EE" dirty="0"/>
              <a:t>N=</a:t>
            </a:r>
            <a:r>
              <a:rPr lang="en-US" dirty="0"/>
              <a:t>405</a:t>
            </a:r>
            <a:r>
              <a:rPr lang="et-EE" dirty="0"/>
              <a:t>, kes kasutab ühistransporti</a:t>
            </a:r>
          </a:p>
          <a:p>
            <a:endParaRPr lang="et-EE" dirty="0"/>
          </a:p>
        </p:txBody>
      </p:sp>
      <p:pic>
        <p:nvPicPr>
          <p:cNvPr id="12" name="Sisu kohatäide 11">
            <a:extLst>
              <a:ext uri="{FF2B5EF4-FFF2-40B4-BE49-F238E27FC236}">
                <a16:creationId xmlns:a16="http://schemas.microsoft.com/office/drawing/2014/main" id="{3AC0DD48-81E6-8FDC-40BC-E885C6DA6255}"/>
              </a:ext>
            </a:extLst>
          </p:cNvPr>
          <p:cNvPicPr>
            <a:picLocks noGrp="1" noChangeAspect="1"/>
          </p:cNvPicPr>
          <p:nvPr>
            <p:ph sz="half" idx="1"/>
          </p:nvPr>
        </p:nvPicPr>
        <p:blipFill>
          <a:blip r:embed="rId2"/>
          <a:stretch>
            <a:fillRect/>
          </a:stretch>
        </p:blipFill>
        <p:spPr>
          <a:xfrm>
            <a:off x="949716" y="1526199"/>
            <a:ext cx="5146284" cy="4775857"/>
          </a:xfrm>
          <a:prstGeom prst="rect">
            <a:avLst/>
          </a:prstGeom>
        </p:spPr>
      </p:pic>
      <p:pic>
        <p:nvPicPr>
          <p:cNvPr id="16" name="Sisu kohatäide 15">
            <a:extLst>
              <a:ext uri="{FF2B5EF4-FFF2-40B4-BE49-F238E27FC236}">
                <a16:creationId xmlns:a16="http://schemas.microsoft.com/office/drawing/2014/main" id="{376E964A-78D2-77D3-6C9C-4E21F4217428}"/>
              </a:ext>
            </a:extLst>
          </p:cNvPr>
          <p:cNvPicPr>
            <a:picLocks noGrp="1" noChangeAspect="1"/>
          </p:cNvPicPr>
          <p:nvPr>
            <p:ph sz="half" idx="13"/>
          </p:nvPr>
        </p:nvPicPr>
        <p:blipFill>
          <a:blip r:embed="rId3"/>
          <a:stretch>
            <a:fillRect/>
          </a:stretch>
        </p:blipFill>
        <p:spPr>
          <a:xfrm>
            <a:off x="6180699" y="1442805"/>
            <a:ext cx="5306451" cy="4957993"/>
          </a:xfrm>
          <a:prstGeom prst="rect">
            <a:avLst/>
          </a:prstGeom>
        </p:spPr>
      </p:pic>
    </p:spTree>
    <p:extLst>
      <p:ext uri="{BB962C8B-B14F-4D97-AF65-F5344CB8AC3E}">
        <p14:creationId xmlns:p14="http://schemas.microsoft.com/office/powerpoint/2010/main" val="164184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24E3-66B0-4626-8D9D-281E3805DFCF}"/>
              </a:ext>
            </a:extLst>
          </p:cNvPr>
          <p:cNvSpPr>
            <a:spLocks noGrp="1"/>
          </p:cNvSpPr>
          <p:nvPr>
            <p:ph type="title"/>
          </p:nvPr>
        </p:nvSpPr>
        <p:spPr/>
        <p:txBody>
          <a:bodyPr/>
          <a:lstStyle/>
          <a:p>
            <a:r>
              <a:rPr lang="et-EE" dirty="0"/>
              <a:t>Keskmine hinnang ühistranspordiliikidele</a:t>
            </a:r>
          </a:p>
        </p:txBody>
      </p:sp>
      <p:sp>
        <p:nvSpPr>
          <p:cNvPr id="5" name="Subtitle 4">
            <a:extLst>
              <a:ext uri="{FF2B5EF4-FFF2-40B4-BE49-F238E27FC236}">
                <a16:creationId xmlns:a16="http://schemas.microsoft.com/office/drawing/2014/main" id="{1C5AD350-85C1-4731-BE56-A28FAD4A9131}"/>
              </a:ext>
            </a:extLst>
          </p:cNvPr>
          <p:cNvSpPr>
            <a:spLocks noGrp="1"/>
          </p:cNvSpPr>
          <p:nvPr>
            <p:ph type="subTitle" idx="14"/>
          </p:nvPr>
        </p:nvSpPr>
        <p:spPr/>
        <p:txBody>
          <a:bodyPr/>
          <a:lstStyle/>
          <a:p>
            <a:r>
              <a:rPr lang="et-EE" dirty="0"/>
              <a:t>N=</a:t>
            </a:r>
            <a:r>
              <a:rPr lang="en-US" dirty="0"/>
              <a:t>405</a:t>
            </a:r>
            <a:r>
              <a:rPr lang="et-EE" dirty="0"/>
              <a:t>, kes kasutab ühistransporti</a:t>
            </a:r>
          </a:p>
          <a:p>
            <a:endParaRPr lang="et-EE" dirty="0"/>
          </a:p>
        </p:txBody>
      </p:sp>
      <p:sp>
        <p:nvSpPr>
          <p:cNvPr id="21" name="Content Placeholder 20">
            <a:extLst>
              <a:ext uri="{FF2B5EF4-FFF2-40B4-BE49-F238E27FC236}">
                <a16:creationId xmlns:a16="http://schemas.microsoft.com/office/drawing/2014/main" id="{74F476B8-CAA1-46A9-8C9B-ABBE37D145CC}"/>
              </a:ext>
            </a:extLst>
          </p:cNvPr>
          <p:cNvSpPr>
            <a:spLocks noGrp="1"/>
          </p:cNvSpPr>
          <p:nvPr>
            <p:ph sz="half" idx="13"/>
          </p:nvPr>
        </p:nvSpPr>
        <p:spPr>
          <a:xfrm>
            <a:off x="6974970" y="1514897"/>
            <a:ext cx="4860000" cy="4885901"/>
          </a:xfrm>
        </p:spPr>
        <p:txBody>
          <a:bodyPr/>
          <a:lstStyle/>
          <a:p>
            <a:r>
              <a:rPr lang="et-EE" noProof="0" dirty="0"/>
              <a:t>Üldine rahulolu erinevate transpordiliikidega on jätkuvalt kõrgel tasemel ning seekord on võrdne tulemus bussil (rahul 82%) ja tramm</a:t>
            </a:r>
            <a:r>
              <a:rPr lang="en-US" noProof="0" dirty="0" err="1"/>
              <a:t>i</a:t>
            </a:r>
            <a:r>
              <a:rPr lang="et-EE" noProof="0" dirty="0"/>
              <a:t>l (81%). Trolle sel korral ei hinnatud. </a:t>
            </a:r>
          </a:p>
          <a:p>
            <a:r>
              <a:rPr lang="et-EE" noProof="0" dirty="0"/>
              <a:t>Keskmised </a:t>
            </a:r>
            <a:r>
              <a:rPr lang="et-EE" noProof="0" dirty="0" err="1"/>
              <a:t>üldhinded</a:t>
            </a:r>
            <a:r>
              <a:rPr lang="et-EE" noProof="0" dirty="0"/>
              <a:t> skaalal 1-5 kujunesid järgmiselt: bussid 4,11 ja trammid 4,32 palli.</a:t>
            </a:r>
          </a:p>
          <a:p>
            <a:r>
              <a:rPr lang="et-EE" noProof="0" dirty="0"/>
              <a:t>Eelmisel aastal olid hinded: tramm 4,19  ja  buss 4,28, seega bussi hinne on veidi langenud (slaid 24).</a:t>
            </a:r>
          </a:p>
          <a:p>
            <a:r>
              <a:rPr lang="et-EE" noProof="0" dirty="0"/>
              <a:t>Busside puhul andis keskmisest kõrgemaid hinnanguid seekord vanim vanuserühm, madalama hariduse ja sissetulekuga vastajad.</a:t>
            </a:r>
          </a:p>
          <a:p>
            <a:r>
              <a:rPr lang="et-EE" noProof="0" dirty="0"/>
              <a:t>Trammide puhul andis kõrgemad hindeid samuti vanim vanuserühm ja madalama haridusega vastajad.</a:t>
            </a:r>
            <a:endParaRPr lang="et-EE" dirty="0"/>
          </a:p>
        </p:txBody>
      </p:sp>
      <p:pic>
        <p:nvPicPr>
          <p:cNvPr id="4" name="Pilt 3">
            <a:extLst>
              <a:ext uri="{FF2B5EF4-FFF2-40B4-BE49-F238E27FC236}">
                <a16:creationId xmlns:a16="http://schemas.microsoft.com/office/drawing/2014/main" id="{6BFC1495-CFBB-D2FF-940C-6330AAD98C5E}"/>
              </a:ext>
            </a:extLst>
          </p:cNvPr>
          <p:cNvPicPr>
            <a:picLocks noChangeAspect="1"/>
          </p:cNvPicPr>
          <p:nvPr/>
        </p:nvPicPr>
        <p:blipFill>
          <a:blip r:embed="rId2"/>
          <a:stretch>
            <a:fillRect/>
          </a:stretch>
        </p:blipFill>
        <p:spPr>
          <a:xfrm>
            <a:off x="754000" y="1856911"/>
            <a:ext cx="6030468" cy="2191512"/>
          </a:xfrm>
          <a:prstGeom prst="rect">
            <a:avLst/>
          </a:prstGeom>
        </p:spPr>
      </p:pic>
      <p:sp>
        <p:nvSpPr>
          <p:cNvPr id="3" name="Sisu kohatäide 5">
            <a:extLst>
              <a:ext uri="{FF2B5EF4-FFF2-40B4-BE49-F238E27FC236}">
                <a16:creationId xmlns:a16="http://schemas.microsoft.com/office/drawing/2014/main" id="{1E00D99B-67B4-1F68-2FF9-D13093DD7083}"/>
              </a:ext>
            </a:extLst>
          </p:cNvPr>
          <p:cNvSpPr txBox="1">
            <a:spLocks/>
          </p:cNvSpPr>
          <p:nvPr/>
        </p:nvSpPr>
        <p:spPr>
          <a:xfrm>
            <a:off x="1143367" y="4528415"/>
            <a:ext cx="5333633" cy="1538299"/>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Tx/>
              <a:buBlip>
                <a:blip r:embed="rId3"/>
              </a:buBlip>
              <a:defRPr sz="1400" kern="1200" baseline="0">
                <a:solidFill>
                  <a:schemeClr val="tx2"/>
                </a:solidFill>
                <a:latin typeface="+mn-lt"/>
                <a:ea typeface="+mn-ea"/>
                <a:cs typeface="+mn-cs"/>
              </a:defRPr>
            </a:lvl1pPr>
            <a:lvl2pPr marL="685783"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2pPr>
            <a:lvl3pPr marL="1142971"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3pPr>
            <a:lvl4pPr marL="1600160"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4pPr>
            <a:lvl5pPr marL="2057349"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noProof="0" dirty="0"/>
              <a:t>TLT teenuse kokkuvõtlik rahulolu hinne aastal 2024 on 4,22. </a:t>
            </a:r>
            <a:endParaRPr lang="en-US" noProof="0" dirty="0"/>
          </a:p>
          <a:p>
            <a:r>
              <a:rPr lang="et-EE" noProof="0" dirty="0"/>
              <a:t>Eelmisel korral oli hinne 4,18., seega tulemus statistiliselt muutunud ei ole (eelmisel korral sisaldas indeks ka trolli teenust).</a:t>
            </a:r>
          </a:p>
        </p:txBody>
      </p:sp>
    </p:spTree>
    <p:extLst>
      <p:ext uri="{BB962C8B-B14F-4D97-AF65-F5344CB8AC3E}">
        <p14:creationId xmlns:p14="http://schemas.microsoft.com/office/powerpoint/2010/main" val="3949082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18E0F7-174F-4282-A1DF-3FD8DDA468E1}"/>
              </a:ext>
            </a:extLst>
          </p:cNvPr>
          <p:cNvSpPr>
            <a:spLocks noGrp="1"/>
          </p:cNvSpPr>
          <p:nvPr>
            <p:ph type="title"/>
          </p:nvPr>
        </p:nvSpPr>
        <p:spPr/>
        <p:txBody>
          <a:bodyPr/>
          <a:lstStyle/>
          <a:p>
            <a:r>
              <a:rPr lang="et-EE"/>
              <a:t>Keskmine hinnang ühistranspordiliikidele 2000-202</a:t>
            </a:r>
            <a:r>
              <a:rPr lang="en-US"/>
              <a:t>2</a:t>
            </a:r>
            <a:endParaRPr lang="et-EE" dirty="0"/>
          </a:p>
        </p:txBody>
      </p:sp>
      <p:sp>
        <p:nvSpPr>
          <p:cNvPr id="4" name="Subtitle 3">
            <a:extLst>
              <a:ext uri="{FF2B5EF4-FFF2-40B4-BE49-F238E27FC236}">
                <a16:creationId xmlns:a16="http://schemas.microsoft.com/office/drawing/2014/main" id="{27453104-27C5-4101-BB6F-B174FF502339}"/>
              </a:ext>
            </a:extLst>
          </p:cNvPr>
          <p:cNvSpPr>
            <a:spLocks noGrp="1"/>
          </p:cNvSpPr>
          <p:nvPr>
            <p:ph type="subTitle" idx="14"/>
          </p:nvPr>
        </p:nvSpPr>
        <p:spPr/>
        <p:txBody>
          <a:bodyPr/>
          <a:lstStyle/>
          <a:p>
            <a:r>
              <a:rPr lang="et-EE" dirty="0"/>
              <a:t>N=</a:t>
            </a:r>
            <a:r>
              <a:rPr lang="en-US" dirty="0"/>
              <a:t>405</a:t>
            </a:r>
            <a:r>
              <a:rPr lang="et-EE" dirty="0"/>
              <a:t>, kes kasutab ühistransporti</a:t>
            </a:r>
          </a:p>
          <a:p>
            <a:endParaRPr lang="et-EE" dirty="0"/>
          </a:p>
        </p:txBody>
      </p:sp>
      <p:pic>
        <p:nvPicPr>
          <p:cNvPr id="2" name="Pilt 1">
            <a:extLst>
              <a:ext uri="{FF2B5EF4-FFF2-40B4-BE49-F238E27FC236}">
                <a16:creationId xmlns:a16="http://schemas.microsoft.com/office/drawing/2014/main" id="{90290460-B588-144F-8C65-090D9E0C505D}"/>
              </a:ext>
            </a:extLst>
          </p:cNvPr>
          <p:cNvPicPr>
            <a:picLocks noChangeAspect="1"/>
          </p:cNvPicPr>
          <p:nvPr/>
        </p:nvPicPr>
        <p:blipFill>
          <a:blip r:embed="rId2"/>
          <a:stretch>
            <a:fillRect/>
          </a:stretch>
        </p:blipFill>
        <p:spPr>
          <a:xfrm>
            <a:off x="1504188" y="1677245"/>
            <a:ext cx="9183624" cy="4239768"/>
          </a:xfrm>
          <a:prstGeom prst="rect">
            <a:avLst/>
          </a:prstGeom>
        </p:spPr>
      </p:pic>
    </p:spTree>
    <p:extLst>
      <p:ext uri="{BB962C8B-B14F-4D97-AF65-F5344CB8AC3E}">
        <p14:creationId xmlns:p14="http://schemas.microsoft.com/office/powerpoint/2010/main" val="2541150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5758D7-FAB7-4AF8-9118-853689EF185B}"/>
              </a:ext>
            </a:extLst>
          </p:cNvPr>
          <p:cNvSpPr>
            <a:spLocks noGrp="1"/>
          </p:cNvSpPr>
          <p:nvPr>
            <p:ph sz="half" idx="1"/>
          </p:nvPr>
        </p:nvSpPr>
        <p:spPr>
          <a:xfrm>
            <a:off x="1302488" y="1514897"/>
            <a:ext cx="10051312" cy="4885901"/>
          </a:xfrm>
        </p:spPr>
        <p:txBody>
          <a:bodyPr/>
          <a:lstStyle/>
          <a:p>
            <a:r>
              <a:rPr lang="et-EE" noProof="0" dirty="0"/>
              <a:t>Järgnevalt hindasid vastajad busside, trammide ja trollide teenust erinevate töölõikude osas. Hinnati juhul, kui kasutati vastavat transpordiliiki.</a:t>
            </a:r>
          </a:p>
          <a:p>
            <a:r>
              <a:rPr lang="et-EE" noProof="0" dirty="0"/>
              <a:t>Kõige kõrgemalt hinnati </a:t>
            </a:r>
            <a:r>
              <a:rPr lang="et-EE" b="1" noProof="0" dirty="0"/>
              <a:t>busside puhul</a:t>
            </a:r>
            <a:r>
              <a:rPr lang="et-EE" noProof="0" dirty="0"/>
              <a:t> seekord info kättesaadavust ja peatuste teatamist, seejärel turvalisust sõidukis ja sõiduki mugavust. Toodud tegureid hinnati  keskmise hindega vähemalt 4,17. Pingereas viimasele kohale jäi ka sel aastal sõitjate hulk sõidukis, lisaks tänavu ka parajad sõiduintervallid, mille keskmine tulemus on veidi alla 4 palli (slaid 26).</a:t>
            </a:r>
          </a:p>
          <a:p>
            <a:r>
              <a:rPr lang="et-EE" noProof="0" dirty="0"/>
              <a:t>Võrreldes eelmise uuringuga on bussidel seekord langenud hinnang sõiduintervallidele. Muus osas tulemus sisuliselt muutunud ei ole.</a:t>
            </a:r>
          </a:p>
          <a:p>
            <a:r>
              <a:rPr lang="et-EE" b="1" noProof="0" dirty="0"/>
              <a:t>Trammide puhul </a:t>
            </a:r>
            <a:r>
              <a:rPr lang="et-EE" noProof="0" dirty="0"/>
              <a:t>pälvisid vastajatelt kõrgemad hinnanguid seekord võrdselt juhi käitumine ja sõiduplaanist kinnipidamine.  Samuti on ka trammi puhul kõige madalamalt hinnatud tegur sõitjate hulk sõidukis, millega on siiski väga rahul kolmandik sõitjatest  (rahulolematu 3%). Trammi hinnang on siin veidi kõrgem busside samast hinnangust (slaid 27).</a:t>
            </a:r>
          </a:p>
          <a:p>
            <a:r>
              <a:rPr lang="et-EE" noProof="0" dirty="0"/>
              <a:t>Võrreldes eelmise aastaga on seekord langenud hinnang trammipeatuste asukohtadele, muud tulemused muutunud ei ole.</a:t>
            </a:r>
          </a:p>
        </p:txBody>
      </p:sp>
      <p:sp>
        <p:nvSpPr>
          <p:cNvPr id="3" name="Title 2">
            <a:extLst>
              <a:ext uri="{FF2B5EF4-FFF2-40B4-BE49-F238E27FC236}">
                <a16:creationId xmlns:a16="http://schemas.microsoft.com/office/drawing/2014/main" id="{D1F2EDCE-0E0B-4BB7-9BE4-2E4EA1F1F2B3}"/>
              </a:ext>
            </a:extLst>
          </p:cNvPr>
          <p:cNvSpPr>
            <a:spLocks noGrp="1"/>
          </p:cNvSpPr>
          <p:nvPr>
            <p:ph type="title"/>
          </p:nvPr>
        </p:nvSpPr>
        <p:spPr/>
        <p:txBody>
          <a:bodyPr/>
          <a:lstStyle/>
          <a:p>
            <a:r>
              <a:rPr lang="et-EE" dirty="0"/>
              <a:t>Rahulolu busside, trammide ja trollidega</a:t>
            </a:r>
          </a:p>
        </p:txBody>
      </p:sp>
    </p:spTree>
    <p:extLst>
      <p:ext uri="{BB962C8B-B14F-4D97-AF65-F5344CB8AC3E}">
        <p14:creationId xmlns:p14="http://schemas.microsoft.com/office/powerpoint/2010/main" val="2870861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24E3-66B0-4626-8D9D-281E3805DFCF}"/>
              </a:ext>
            </a:extLst>
          </p:cNvPr>
          <p:cNvSpPr>
            <a:spLocks noGrp="1"/>
          </p:cNvSpPr>
          <p:nvPr>
            <p:ph type="title"/>
          </p:nvPr>
        </p:nvSpPr>
        <p:spPr/>
        <p:txBody>
          <a:bodyPr/>
          <a:lstStyle/>
          <a:p>
            <a:r>
              <a:rPr lang="et-EE" dirty="0"/>
              <a:t>Rahulolu bussidega </a:t>
            </a:r>
          </a:p>
        </p:txBody>
      </p:sp>
      <p:sp>
        <p:nvSpPr>
          <p:cNvPr id="5" name="Subtitle 4">
            <a:extLst>
              <a:ext uri="{FF2B5EF4-FFF2-40B4-BE49-F238E27FC236}">
                <a16:creationId xmlns:a16="http://schemas.microsoft.com/office/drawing/2014/main" id="{1C5AD350-85C1-4731-BE56-A28FAD4A9131}"/>
              </a:ext>
            </a:extLst>
          </p:cNvPr>
          <p:cNvSpPr>
            <a:spLocks noGrp="1"/>
          </p:cNvSpPr>
          <p:nvPr>
            <p:ph type="subTitle" idx="14"/>
          </p:nvPr>
        </p:nvSpPr>
        <p:spPr/>
        <p:txBody>
          <a:bodyPr/>
          <a:lstStyle/>
          <a:p>
            <a:r>
              <a:rPr lang="et-EE" dirty="0"/>
              <a:t>N=</a:t>
            </a:r>
            <a:r>
              <a:rPr lang="en-US" dirty="0"/>
              <a:t>402</a:t>
            </a:r>
            <a:r>
              <a:rPr lang="et-EE" dirty="0"/>
              <a:t>, kes kasuta</a:t>
            </a:r>
            <a:r>
              <a:rPr lang="en-US" dirty="0"/>
              <a:t>s</a:t>
            </a:r>
            <a:r>
              <a:rPr lang="et-EE" dirty="0"/>
              <a:t> busse</a:t>
            </a:r>
          </a:p>
          <a:p>
            <a:endParaRPr lang="et-EE" dirty="0"/>
          </a:p>
        </p:txBody>
      </p:sp>
      <p:pic>
        <p:nvPicPr>
          <p:cNvPr id="10" name="Sisu kohatäide 9">
            <a:extLst>
              <a:ext uri="{FF2B5EF4-FFF2-40B4-BE49-F238E27FC236}">
                <a16:creationId xmlns:a16="http://schemas.microsoft.com/office/drawing/2014/main" id="{99D0F5C8-7020-8668-7796-CD17AF1D0FBA}"/>
              </a:ext>
            </a:extLst>
          </p:cNvPr>
          <p:cNvPicPr>
            <a:picLocks noGrp="1" noChangeAspect="1"/>
          </p:cNvPicPr>
          <p:nvPr>
            <p:ph sz="half" idx="1"/>
          </p:nvPr>
        </p:nvPicPr>
        <p:blipFill>
          <a:blip r:embed="rId2"/>
          <a:stretch>
            <a:fillRect/>
          </a:stretch>
        </p:blipFill>
        <p:spPr>
          <a:xfrm>
            <a:off x="834083" y="1607420"/>
            <a:ext cx="5413697" cy="4793378"/>
          </a:xfrm>
          <a:prstGeom prst="rect">
            <a:avLst/>
          </a:prstGeom>
        </p:spPr>
      </p:pic>
      <p:pic>
        <p:nvPicPr>
          <p:cNvPr id="17" name="Sisu kohatäide 16">
            <a:extLst>
              <a:ext uri="{FF2B5EF4-FFF2-40B4-BE49-F238E27FC236}">
                <a16:creationId xmlns:a16="http://schemas.microsoft.com/office/drawing/2014/main" id="{3563506F-975C-C274-7297-AADD92C1D683}"/>
              </a:ext>
            </a:extLst>
          </p:cNvPr>
          <p:cNvPicPr>
            <a:picLocks noGrp="1" noChangeAspect="1"/>
          </p:cNvPicPr>
          <p:nvPr>
            <p:ph sz="half" idx="13"/>
          </p:nvPr>
        </p:nvPicPr>
        <p:blipFill>
          <a:blip r:embed="rId3"/>
          <a:stretch>
            <a:fillRect/>
          </a:stretch>
        </p:blipFill>
        <p:spPr>
          <a:xfrm>
            <a:off x="6595130" y="1498600"/>
            <a:ext cx="4658003" cy="4886325"/>
          </a:xfrm>
          <a:prstGeom prst="rect">
            <a:avLst/>
          </a:prstGeom>
        </p:spPr>
      </p:pic>
    </p:spTree>
    <p:extLst>
      <p:ext uri="{BB962C8B-B14F-4D97-AF65-F5344CB8AC3E}">
        <p14:creationId xmlns:p14="http://schemas.microsoft.com/office/powerpoint/2010/main" val="909429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24E3-66B0-4626-8D9D-281E3805DFCF}"/>
              </a:ext>
            </a:extLst>
          </p:cNvPr>
          <p:cNvSpPr>
            <a:spLocks noGrp="1"/>
          </p:cNvSpPr>
          <p:nvPr>
            <p:ph type="title"/>
          </p:nvPr>
        </p:nvSpPr>
        <p:spPr/>
        <p:txBody>
          <a:bodyPr/>
          <a:lstStyle/>
          <a:p>
            <a:r>
              <a:rPr lang="et-EE" dirty="0"/>
              <a:t>Rahulolu trammidega </a:t>
            </a:r>
          </a:p>
        </p:txBody>
      </p:sp>
      <p:sp>
        <p:nvSpPr>
          <p:cNvPr id="5" name="Subtitle 4">
            <a:extLst>
              <a:ext uri="{FF2B5EF4-FFF2-40B4-BE49-F238E27FC236}">
                <a16:creationId xmlns:a16="http://schemas.microsoft.com/office/drawing/2014/main" id="{1C5AD350-85C1-4731-BE56-A28FAD4A9131}"/>
              </a:ext>
            </a:extLst>
          </p:cNvPr>
          <p:cNvSpPr>
            <a:spLocks noGrp="1"/>
          </p:cNvSpPr>
          <p:nvPr>
            <p:ph type="subTitle" idx="14"/>
          </p:nvPr>
        </p:nvSpPr>
        <p:spPr/>
        <p:txBody>
          <a:bodyPr/>
          <a:lstStyle/>
          <a:p>
            <a:r>
              <a:rPr lang="et-EE" dirty="0"/>
              <a:t>N=</a:t>
            </a:r>
            <a:r>
              <a:rPr lang="en-US" dirty="0"/>
              <a:t>313</a:t>
            </a:r>
            <a:r>
              <a:rPr lang="et-EE" dirty="0"/>
              <a:t>, kes kasuta</a:t>
            </a:r>
            <a:r>
              <a:rPr lang="en-US" dirty="0"/>
              <a:t>s</a:t>
            </a:r>
            <a:r>
              <a:rPr lang="et-EE" dirty="0"/>
              <a:t> trammi</a:t>
            </a:r>
          </a:p>
          <a:p>
            <a:endParaRPr lang="et-EE" dirty="0"/>
          </a:p>
        </p:txBody>
      </p:sp>
      <p:pic>
        <p:nvPicPr>
          <p:cNvPr id="12" name="Sisu kohatäide 11">
            <a:extLst>
              <a:ext uri="{FF2B5EF4-FFF2-40B4-BE49-F238E27FC236}">
                <a16:creationId xmlns:a16="http://schemas.microsoft.com/office/drawing/2014/main" id="{2142EC4F-312B-E3AE-41B6-939EDD7012C9}"/>
              </a:ext>
            </a:extLst>
          </p:cNvPr>
          <p:cNvPicPr>
            <a:picLocks noGrp="1" noChangeAspect="1"/>
          </p:cNvPicPr>
          <p:nvPr>
            <p:ph sz="half" idx="1"/>
          </p:nvPr>
        </p:nvPicPr>
        <p:blipFill>
          <a:blip r:embed="rId2"/>
          <a:stretch>
            <a:fillRect/>
          </a:stretch>
        </p:blipFill>
        <p:spPr>
          <a:xfrm>
            <a:off x="737302" y="1499191"/>
            <a:ext cx="5225348" cy="4731280"/>
          </a:xfrm>
          <a:prstGeom prst="rect">
            <a:avLst/>
          </a:prstGeom>
        </p:spPr>
      </p:pic>
      <p:pic>
        <p:nvPicPr>
          <p:cNvPr id="17" name="Sisu kohatäide 16">
            <a:extLst>
              <a:ext uri="{FF2B5EF4-FFF2-40B4-BE49-F238E27FC236}">
                <a16:creationId xmlns:a16="http://schemas.microsoft.com/office/drawing/2014/main" id="{8338133C-9514-4FE3-16B0-289D0C44C8C6}"/>
              </a:ext>
            </a:extLst>
          </p:cNvPr>
          <p:cNvPicPr>
            <a:picLocks noGrp="1" noChangeAspect="1"/>
          </p:cNvPicPr>
          <p:nvPr>
            <p:ph sz="half" idx="13"/>
          </p:nvPr>
        </p:nvPicPr>
        <p:blipFill>
          <a:blip r:embed="rId3"/>
          <a:stretch>
            <a:fillRect/>
          </a:stretch>
        </p:blipFill>
        <p:spPr>
          <a:xfrm>
            <a:off x="6422745" y="1640541"/>
            <a:ext cx="5389979" cy="4293237"/>
          </a:xfrm>
          <a:prstGeom prst="rect">
            <a:avLst/>
          </a:prstGeom>
        </p:spPr>
      </p:pic>
    </p:spTree>
    <p:extLst>
      <p:ext uri="{BB962C8B-B14F-4D97-AF65-F5344CB8AC3E}">
        <p14:creationId xmlns:p14="http://schemas.microsoft.com/office/powerpoint/2010/main" val="4238825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24E3-66B0-4626-8D9D-281E3805DFCF}"/>
              </a:ext>
            </a:extLst>
          </p:cNvPr>
          <p:cNvSpPr>
            <a:spLocks noGrp="1"/>
          </p:cNvSpPr>
          <p:nvPr>
            <p:ph type="title"/>
          </p:nvPr>
        </p:nvSpPr>
        <p:spPr/>
        <p:txBody>
          <a:bodyPr/>
          <a:lstStyle/>
          <a:p>
            <a:r>
              <a:rPr lang="et-EE" dirty="0"/>
              <a:t>Rahulolu erinevate sõidukiliikidega  </a:t>
            </a:r>
          </a:p>
        </p:txBody>
      </p:sp>
      <p:sp>
        <p:nvSpPr>
          <p:cNvPr id="4" name="Content Placeholder 3">
            <a:extLst>
              <a:ext uri="{FF2B5EF4-FFF2-40B4-BE49-F238E27FC236}">
                <a16:creationId xmlns:a16="http://schemas.microsoft.com/office/drawing/2014/main" id="{22841ABF-FCA2-412C-908E-D03CABBAD1C3}"/>
              </a:ext>
            </a:extLst>
          </p:cNvPr>
          <p:cNvSpPr>
            <a:spLocks noGrp="1"/>
          </p:cNvSpPr>
          <p:nvPr>
            <p:ph sz="half" idx="1"/>
          </p:nvPr>
        </p:nvSpPr>
        <p:spPr>
          <a:xfrm>
            <a:off x="1124125" y="1499191"/>
            <a:ext cx="4469851" cy="4885901"/>
          </a:xfrm>
        </p:spPr>
        <p:txBody>
          <a:bodyPr/>
          <a:lstStyle/>
          <a:p>
            <a:r>
              <a:rPr lang="et-EE" noProof="0" dirty="0"/>
              <a:t>Sõiduvahendite omavahelises võrdluses paistab ka sel aastal veidi positiivsemalt silma tramm, mis kogus enamasti kõrgemad hinnangud. </a:t>
            </a:r>
          </a:p>
          <a:p>
            <a:r>
              <a:rPr lang="et-EE" noProof="0" dirty="0"/>
              <a:t>Bussidega võrreldes hinnatakse trammide puhul kõrgemalt eelkõige sõiduplaanis püsimist ja juhi käitumist.</a:t>
            </a:r>
          </a:p>
        </p:txBody>
      </p:sp>
      <p:sp>
        <p:nvSpPr>
          <p:cNvPr id="6" name="Subtitle 3">
            <a:extLst>
              <a:ext uri="{FF2B5EF4-FFF2-40B4-BE49-F238E27FC236}">
                <a16:creationId xmlns:a16="http://schemas.microsoft.com/office/drawing/2014/main" id="{9F2250A7-F48B-407F-BF08-32F6ED00E0B5}"/>
              </a:ext>
            </a:extLst>
          </p:cNvPr>
          <p:cNvSpPr>
            <a:spLocks noGrp="1"/>
          </p:cNvSpPr>
          <p:nvPr>
            <p:ph type="subTitle" idx="14"/>
          </p:nvPr>
        </p:nvSpPr>
        <p:spPr>
          <a:xfrm>
            <a:off x="1301750" y="941388"/>
            <a:ext cx="10052050" cy="434975"/>
          </a:xfrm>
        </p:spPr>
        <p:txBody>
          <a:bodyPr/>
          <a:lstStyle/>
          <a:p>
            <a:r>
              <a:rPr lang="et-EE" dirty="0"/>
              <a:t>N=vastava liigi kasutajad </a:t>
            </a:r>
          </a:p>
          <a:p>
            <a:endParaRPr lang="et-EE" dirty="0"/>
          </a:p>
        </p:txBody>
      </p:sp>
      <p:pic>
        <p:nvPicPr>
          <p:cNvPr id="5" name="Pilt 4">
            <a:extLst>
              <a:ext uri="{FF2B5EF4-FFF2-40B4-BE49-F238E27FC236}">
                <a16:creationId xmlns:a16="http://schemas.microsoft.com/office/drawing/2014/main" id="{33984CF8-EDDD-28F8-0F1B-1E7B515DBD32}"/>
              </a:ext>
            </a:extLst>
          </p:cNvPr>
          <p:cNvPicPr>
            <a:picLocks noChangeAspect="1"/>
          </p:cNvPicPr>
          <p:nvPr/>
        </p:nvPicPr>
        <p:blipFill>
          <a:blip r:embed="rId2"/>
          <a:stretch>
            <a:fillRect/>
          </a:stretch>
        </p:blipFill>
        <p:spPr>
          <a:xfrm>
            <a:off x="5701007" y="1114196"/>
            <a:ext cx="5770275" cy="5270896"/>
          </a:xfrm>
          <a:prstGeom prst="rect">
            <a:avLst/>
          </a:prstGeom>
        </p:spPr>
      </p:pic>
    </p:spTree>
    <p:extLst>
      <p:ext uri="{BB962C8B-B14F-4D97-AF65-F5344CB8AC3E}">
        <p14:creationId xmlns:p14="http://schemas.microsoft.com/office/powerpoint/2010/main" val="1408305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E0DB7-446A-4AAB-B7AB-5947C714FF9A}"/>
              </a:ext>
            </a:extLst>
          </p:cNvPr>
          <p:cNvSpPr>
            <a:spLocks noGrp="1"/>
          </p:cNvSpPr>
          <p:nvPr>
            <p:ph type="title"/>
          </p:nvPr>
        </p:nvSpPr>
        <p:spPr/>
        <p:txBody>
          <a:bodyPr/>
          <a:lstStyle/>
          <a:p>
            <a:r>
              <a:rPr lang="et-EE" dirty="0"/>
              <a:t>Puhtus ja heakord ühissõidukites</a:t>
            </a:r>
            <a:r>
              <a:rPr lang="en-US" dirty="0"/>
              <a:t> </a:t>
            </a:r>
            <a:endParaRPr lang="et-EE" dirty="0"/>
          </a:p>
        </p:txBody>
      </p:sp>
      <p:sp>
        <p:nvSpPr>
          <p:cNvPr id="3" name="Content Placeholder 2">
            <a:extLst>
              <a:ext uri="{FF2B5EF4-FFF2-40B4-BE49-F238E27FC236}">
                <a16:creationId xmlns:a16="http://schemas.microsoft.com/office/drawing/2014/main" id="{2CB96774-367A-4225-BD1F-85689A7EAF79}"/>
              </a:ext>
            </a:extLst>
          </p:cNvPr>
          <p:cNvSpPr>
            <a:spLocks noGrp="1"/>
          </p:cNvSpPr>
          <p:nvPr>
            <p:ph sz="half" idx="1"/>
          </p:nvPr>
        </p:nvSpPr>
        <p:spPr>
          <a:xfrm>
            <a:off x="1302487" y="1499191"/>
            <a:ext cx="9918887" cy="4885901"/>
          </a:xfrm>
        </p:spPr>
        <p:txBody>
          <a:bodyPr/>
          <a:lstStyle/>
          <a:p>
            <a:r>
              <a:rPr lang="et-EE" noProof="0" dirty="0"/>
              <a:t>Järgneval slaidil (slaid 30) vaatame hinnanguid sõidukite puhtusele sõidukiliikide lõikes.</a:t>
            </a:r>
          </a:p>
          <a:p>
            <a:r>
              <a:rPr lang="et-EE" noProof="0" dirty="0"/>
              <a:t>Selgub, et ka seekord olulist vahet hinnangutes puhtusele sõidukiliikide vahel ei selgunud – tulemus on sisuliselt võrdne.  Trammi puhul on rahul 83% ja bussi puhul 84% sõitjatest. Bussi puhul on 2% teenusega rahulolematu.</a:t>
            </a:r>
          </a:p>
          <a:p>
            <a:r>
              <a:rPr lang="et-EE" noProof="0" dirty="0"/>
              <a:t>Võrreldes eelmise aastaga tulemus oluliselt muutunud ei ole.</a:t>
            </a:r>
          </a:p>
          <a:p>
            <a:r>
              <a:rPr lang="et-EE" noProof="0" dirty="0"/>
              <a:t>Keskmisest enam on busside puhtusega rahule jäänud vanima vanuserühma esindajad (vanuses 75+), madalama hariduse ja sissetulekuga vastajad, linnaosadest Haabersti ja Lasnamäe elanikud. Keskmisest veidi madalamalt hindasid busside puhtust kesklinna elanikud.</a:t>
            </a:r>
          </a:p>
          <a:p>
            <a:r>
              <a:rPr lang="et-EE" noProof="0" dirty="0"/>
              <a:t>Trammide puhul hindasid keskmisest kõrgemalt madalama sissetulekuga vastajad ja Lasnamäe elanikud, keskmisest veidi madalamalt aga noorim vanuserühm.</a:t>
            </a:r>
          </a:p>
        </p:txBody>
      </p:sp>
    </p:spTree>
    <p:extLst>
      <p:ext uri="{BB962C8B-B14F-4D97-AF65-F5344CB8AC3E}">
        <p14:creationId xmlns:p14="http://schemas.microsoft.com/office/powerpoint/2010/main" val="3785353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92D4E-1D26-48EF-8DFF-C4F40BA0B763}"/>
              </a:ext>
            </a:extLst>
          </p:cNvPr>
          <p:cNvSpPr>
            <a:spLocks noGrp="1"/>
          </p:cNvSpPr>
          <p:nvPr>
            <p:ph type="title"/>
          </p:nvPr>
        </p:nvSpPr>
        <p:spPr/>
        <p:txBody>
          <a:bodyPr/>
          <a:lstStyle/>
          <a:p>
            <a:r>
              <a:rPr lang="et-EE" dirty="0"/>
              <a:t>Puhtus ja heakord ühissõidukites </a:t>
            </a:r>
          </a:p>
        </p:txBody>
      </p:sp>
      <p:sp>
        <p:nvSpPr>
          <p:cNvPr id="5" name="Subtitle 4">
            <a:extLst>
              <a:ext uri="{FF2B5EF4-FFF2-40B4-BE49-F238E27FC236}">
                <a16:creationId xmlns:a16="http://schemas.microsoft.com/office/drawing/2014/main" id="{7FBDF873-57DB-433A-A962-94FEADACD2DB}"/>
              </a:ext>
            </a:extLst>
          </p:cNvPr>
          <p:cNvSpPr>
            <a:spLocks noGrp="1"/>
          </p:cNvSpPr>
          <p:nvPr>
            <p:ph type="subTitle" idx="14"/>
          </p:nvPr>
        </p:nvSpPr>
        <p:spPr/>
        <p:txBody>
          <a:bodyPr/>
          <a:lstStyle/>
          <a:p>
            <a:r>
              <a:rPr lang="et-EE" dirty="0"/>
              <a:t>N=</a:t>
            </a:r>
            <a:r>
              <a:rPr lang="en-US" dirty="0"/>
              <a:t>405</a:t>
            </a:r>
            <a:r>
              <a:rPr lang="et-EE" dirty="0"/>
              <a:t>, kes kasutab ühistransporti</a:t>
            </a:r>
          </a:p>
          <a:p>
            <a:endParaRPr lang="et-EE" dirty="0"/>
          </a:p>
        </p:txBody>
      </p:sp>
      <p:pic>
        <p:nvPicPr>
          <p:cNvPr id="9" name="Sisu kohatäide 8">
            <a:extLst>
              <a:ext uri="{FF2B5EF4-FFF2-40B4-BE49-F238E27FC236}">
                <a16:creationId xmlns:a16="http://schemas.microsoft.com/office/drawing/2014/main" id="{63CE5E80-9B7F-541C-BC10-F87B1F81F883}"/>
              </a:ext>
            </a:extLst>
          </p:cNvPr>
          <p:cNvPicPr>
            <a:picLocks noGrp="1" noChangeAspect="1"/>
          </p:cNvPicPr>
          <p:nvPr>
            <p:ph sz="half" idx="1"/>
          </p:nvPr>
        </p:nvPicPr>
        <p:blipFill>
          <a:blip r:embed="rId2"/>
          <a:stretch>
            <a:fillRect/>
          </a:stretch>
        </p:blipFill>
        <p:spPr>
          <a:xfrm>
            <a:off x="1122456" y="2612599"/>
            <a:ext cx="4860925" cy="2281810"/>
          </a:xfrm>
          <a:prstGeom prst="rect">
            <a:avLst/>
          </a:prstGeom>
        </p:spPr>
      </p:pic>
      <p:pic>
        <p:nvPicPr>
          <p:cNvPr id="17" name="Sisu kohatäide 16">
            <a:extLst>
              <a:ext uri="{FF2B5EF4-FFF2-40B4-BE49-F238E27FC236}">
                <a16:creationId xmlns:a16="http://schemas.microsoft.com/office/drawing/2014/main" id="{41A23A3D-1B73-3A3C-F884-218A8A0543D4}"/>
              </a:ext>
            </a:extLst>
          </p:cNvPr>
          <p:cNvPicPr>
            <a:picLocks noGrp="1" noChangeAspect="1"/>
          </p:cNvPicPr>
          <p:nvPr>
            <p:ph sz="half" idx="13"/>
          </p:nvPr>
        </p:nvPicPr>
        <p:blipFill>
          <a:blip r:embed="rId3"/>
          <a:stretch>
            <a:fillRect/>
          </a:stretch>
        </p:blipFill>
        <p:spPr>
          <a:xfrm>
            <a:off x="6494463" y="2414641"/>
            <a:ext cx="4859337" cy="2874949"/>
          </a:xfrm>
          <a:prstGeom prst="rect">
            <a:avLst/>
          </a:prstGeom>
        </p:spPr>
      </p:pic>
    </p:spTree>
    <p:extLst>
      <p:ext uri="{BB962C8B-B14F-4D97-AF65-F5344CB8AC3E}">
        <p14:creationId xmlns:p14="http://schemas.microsoft.com/office/powerpoint/2010/main" val="2897116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E45A0-68A8-4D3C-9EAD-7E6B2F8F6F65}"/>
              </a:ext>
            </a:extLst>
          </p:cNvPr>
          <p:cNvSpPr>
            <a:spLocks noGrp="1"/>
          </p:cNvSpPr>
          <p:nvPr>
            <p:ph type="title"/>
          </p:nvPr>
        </p:nvSpPr>
        <p:spPr>
          <a:xfrm>
            <a:off x="1302488" y="398471"/>
            <a:ext cx="10051312" cy="651499"/>
          </a:xfrm>
        </p:spPr>
        <p:txBody>
          <a:bodyPr/>
          <a:lstStyle/>
          <a:p>
            <a:r>
              <a:rPr lang="et-EE" dirty="0"/>
              <a:t>Murekohad sõidukite puhtuse osas</a:t>
            </a:r>
          </a:p>
        </p:txBody>
      </p:sp>
      <p:sp>
        <p:nvSpPr>
          <p:cNvPr id="3" name="Content Placeholder 2">
            <a:extLst>
              <a:ext uri="{FF2B5EF4-FFF2-40B4-BE49-F238E27FC236}">
                <a16:creationId xmlns:a16="http://schemas.microsoft.com/office/drawing/2014/main" id="{07DC60CD-F26F-48B7-8F2D-CAA1A390D49F}"/>
              </a:ext>
            </a:extLst>
          </p:cNvPr>
          <p:cNvSpPr>
            <a:spLocks noGrp="1"/>
          </p:cNvSpPr>
          <p:nvPr>
            <p:ph sz="half" idx="1"/>
          </p:nvPr>
        </p:nvSpPr>
        <p:spPr>
          <a:xfrm>
            <a:off x="1115979" y="1871333"/>
            <a:ext cx="4860000" cy="4755661"/>
          </a:xfrm>
        </p:spPr>
        <p:txBody>
          <a:bodyPr/>
          <a:lstStyle/>
          <a:p>
            <a:r>
              <a:rPr lang="et-EE" noProof="0" dirty="0"/>
              <a:t>Puhtuse osas rahulolematud reisijad põhjendasid oma hinnanguid nii trammide kui busside puhul.</a:t>
            </a:r>
          </a:p>
          <a:p>
            <a:r>
              <a:rPr lang="et-EE" noProof="0" dirty="0"/>
              <a:t>Suurimaid puudujääke nähakse nii trammide kui busside puhul istmete puhtuse osas. </a:t>
            </a:r>
          </a:p>
          <a:p>
            <a:r>
              <a:rPr lang="et-EE" noProof="0" dirty="0"/>
              <a:t>Bussi puhul tuleb teisena esile määrdunud riietes kaassõitjad, trammi puhul nimetati teisena põrandaid.</a:t>
            </a:r>
          </a:p>
          <a:p>
            <a:r>
              <a:rPr lang="et-EE" noProof="0" dirty="0"/>
              <a:t>Võrreldes eelmise uuringuga nimetati nüüd märksa harvem määrdunud aknaid, seega on olukord siin paranenud. </a:t>
            </a:r>
          </a:p>
          <a:p>
            <a:r>
              <a:rPr lang="et-EE" noProof="0" dirty="0"/>
              <a:t>Veidi rohkem häirivad seekord aga reisijaid määrdunud istmed ja määrdunud riietes kaassõitjad bussides.</a:t>
            </a:r>
          </a:p>
        </p:txBody>
      </p:sp>
      <p:sp>
        <p:nvSpPr>
          <p:cNvPr id="5" name="Subtitle 4">
            <a:extLst>
              <a:ext uri="{FF2B5EF4-FFF2-40B4-BE49-F238E27FC236}">
                <a16:creationId xmlns:a16="http://schemas.microsoft.com/office/drawing/2014/main" id="{A5498D58-53FA-4E0D-A7C9-C218AF83BDAC}"/>
              </a:ext>
            </a:extLst>
          </p:cNvPr>
          <p:cNvSpPr>
            <a:spLocks noGrp="1"/>
          </p:cNvSpPr>
          <p:nvPr>
            <p:ph type="subTitle" idx="14"/>
          </p:nvPr>
        </p:nvSpPr>
        <p:spPr>
          <a:xfrm>
            <a:off x="1302488" y="1158953"/>
            <a:ext cx="10051312" cy="435932"/>
          </a:xfrm>
        </p:spPr>
        <p:txBody>
          <a:bodyPr/>
          <a:lstStyle/>
          <a:p>
            <a:r>
              <a:rPr lang="et-EE" dirty="0"/>
              <a:t>N=</a:t>
            </a:r>
            <a:r>
              <a:rPr lang="en-US" dirty="0"/>
              <a:t>34-57</a:t>
            </a:r>
            <a:r>
              <a:rPr lang="et-EE" dirty="0"/>
              <a:t>, kes </a:t>
            </a:r>
            <a:r>
              <a:rPr lang="en-US" dirty="0"/>
              <a:t>pole </a:t>
            </a:r>
            <a:r>
              <a:rPr lang="et-EE" dirty="0"/>
              <a:t>rahul sõiduki puhtusega</a:t>
            </a:r>
          </a:p>
        </p:txBody>
      </p:sp>
      <p:graphicFrame>
        <p:nvGraphicFramePr>
          <p:cNvPr id="7" name="Sisu kohatäide 6">
            <a:extLst>
              <a:ext uri="{FF2B5EF4-FFF2-40B4-BE49-F238E27FC236}">
                <a16:creationId xmlns:a16="http://schemas.microsoft.com/office/drawing/2014/main" id="{00000000-0008-0000-0F00-000007000000}"/>
              </a:ext>
            </a:extLst>
          </p:cNvPr>
          <p:cNvGraphicFramePr>
            <a:graphicFrameLocks noGrp="1"/>
          </p:cNvGraphicFramePr>
          <p:nvPr>
            <p:ph sz="half" idx="13"/>
            <p:extLst>
              <p:ext uri="{D42A27DB-BD31-4B8C-83A1-F6EECF244321}">
                <p14:modId xmlns:p14="http://schemas.microsoft.com/office/powerpoint/2010/main" val="2042754379"/>
              </p:ext>
            </p:extLst>
          </p:nvPr>
        </p:nvGraphicFramePr>
        <p:xfrm>
          <a:off x="6494463" y="1376919"/>
          <a:ext cx="4859337" cy="48863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95878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5758D7-FAB7-4AF8-9118-853689EF185B}"/>
              </a:ext>
            </a:extLst>
          </p:cNvPr>
          <p:cNvSpPr>
            <a:spLocks noGrp="1"/>
          </p:cNvSpPr>
          <p:nvPr>
            <p:ph sz="half" idx="1"/>
          </p:nvPr>
        </p:nvSpPr>
        <p:spPr>
          <a:xfrm>
            <a:off x="1302488" y="1514897"/>
            <a:ext cx="10051312" cy="4885901"/>
          </a:xfrm>
        </p:spPr>
        <p:txBody>
          <a:bodyPr/>
          <a:lstStyle/>
          <a:p>
            <a:r>
              <a:rPr lang="et-EE" noProof="0" dirty="0">
                <a:solidFill>
                  <a:schemeClr val="tx1"/>
                </a:solidFill>
              </a:rPr>
              <a:t>Sagedasemad sõitjad (kes kasutavad sõidukit vähemalt kord nädalas) andsid oma hinnangu ka sõidukijuhtide sõiduoskusele ja teenindustasemele (slaidid 33-34).</a:t>
            </a:r>
          </a:p>
          <a:p>
            <a:r>
              <a:rPr lang="et-EE" noProof="0" dirty="0">
                <a:solidFill>
                  <a:schemeClr val="tx1"/>
                </a:solidFill>
              </a:rPr>
              <a:t>Ka käesolevas uuringus selgus, et sarnaselt varasemaga ei oska paljud vastajad seisukohta võtta juhtide suhtlemisoskuse, konfliktide lahendamise oskuse, ootamatuste puhul teavitamise ega Eesti keele oskuse kohta. Üldiselt on hinnangud sagedamini positiivsed, kui negatiivsed.</a:t>
            </a:r>
          </a:p>
          <a:p>
            <a:r>
              <a:rPr lang="et-EE" noProof="0" dirty="0">
                <a:solidFill>
                  <a:schemeClr val="tx1"/>
                </a:solidFill>
              </a:rPr>
              <a:t>Sarnaselt uuringus eespool selgunule on ka siin trammijuhte hinnatud kõrgemalt, kui bussijuhte. Ilmselt kulgeb trammiliiklus sujuvamalt ja on vähem mõjutatud ummikutest.</a:t>
            </a:r>
          </a:p>
          <a:p>
            <a:r>
              <a:rPr lang="et-EE" noProof="0" dirty="0">
                <a:solidFill>
                  <a:schemeClr val="tx1"/>
                </a:solidFill>
              </a:rPr>
              <a:t>Kõige enam negatiivseid hinnanguid pälvis sel korral juhtide sõidustiili sujuvus (6% rahulolematu) ja liikluses teistega arvestamine (5%). Teistest kõrgemalt hindavad sõidukijuhte enamasti vanemad inimesed.</a:t>
            </a:r>
          </a:p>
          <a:p>
            <a:r>
              <a:rPr lang="et-EE" noProof="0" dirty="0">
                <a:solidFill>
                  <a:schemeClr val="tx1"/>
                </a:solidFill>
              </a:rPr>
              <a:t>Keskmised hinnangud on jäänud alla 4 palli seekord busside puhul, ning toodud tegurid on sõidustiili sujuvus, suhtlemisoskus, konfliktsituatsioonide lahendamise oskus ja Eesti keele oskus. Enamus neist olid samas loetelus ka eelmisel uuringu ajal.</a:t>
            </a:r>
          </a:p>
          <a:p>
            <a:r>
              <a:rPr lang="et-EE" noProof="0" dirty="0">
                <a:solidFill>
                  <a:schemeClr val="tx1"/>
                </a:solidFill>
              </a:rPr>
              <a:t>Võrreldes eelmise uuringuga on trammide puhul paranenud hinnang juhi eesti keele oskusele ja suhtl</a:t>
            </a:r>
            <a:r>
              <a:rPr lang="en-US" noProof="0" dirty="0">
                <a:solidFill>
                  <a:schemeClr val="tx1"/>
                </a:solidFill>
              </a:rPr>
              <a:t>e</a:t>
            </a:r>
            <a:r>
              <a:rPr lang="et-EE" noProof="0" dirty="0" err="1">
                <a:solidFill>
                  <a:schemeClr val="tx1"/>
                </a:solidFill>
              </a:rPr>
              <a:t>misoskusele</a:t>
            </a:r>
            <a:r>
              <a:rPr lang="et-EE" noProof="0" dirty="0">
                <a:solidFill>
                  <a:schemeClr val="tx1"/>
                </a:solidFill>
              </a:rPr>
              <a:t>. Ka bussijuhtide eesti keele oskus on vastajate hinnangul paranenud. Halvemaks pole siin muutunud ükski hinnang.</a:t>
            </a:r>
          </a:p>
        </p:txBody>
      </p:sp>
      <p:sp>
        <p:nvSpPr>
          <p:cNvPr id="3" name="Title 2">
            <a:extLst>
              <a:ext uri="{FF2B5EF4-FFF2-40B4-BE49-F238E27FC236}">
                <a16:creationId xmlns:a16="http://schemas.microsoft.com/office/drawing/2014/main" id="{D1F2EDCE-0E0B-4BB7-9BE4-2E4EA1F1F2B3}"/>
              </a:ext>
            </a:extLst>
          </p:cNvPr>
          <p:cNvSpPr>
            <a:spLocks noGrp="1"/>
          </p:cNvSpPr>
          <p:nvPr>
            <p:ph type="title"/>
          </p:nvPr>
        </p:nvSpPr>
        <p:spPr/>
        <p:txBody>
          <a:bodyPr/>
          <a:lstStyle/>
          <a:p>
            <a:r>
              <a:rPr lang="et-EE" dirty="0"/>
              <a:t>Sõidukijuhtide sõiduoskus ja teenindustase</a:t>
            </a:r>
          </a:p>
        </p:txBody>
      </p:sp>
      <p:sp>
        <p:nvSpPr>
          <p:cNvPr id="4" name="Subtitle 3">
            <a:extLst>
              <a:ext uri="{FF2B5EF4-FFF2-40B4-BE49-F238E27FC236}">
                <a16:creationId xmlns:a16="http://schemas.microsoft.com/office/drawing/2014/main" id="{C7B4580F-FE1E-4AC9-AB0F-7635B9D8C1F4}"/>
              </a:ext>
            </a:extLst>
          </p:cNvPr>
          <p:cNvSpPr>
            <a:spLocks noGrp="1"/>
          </p:cNvSpPr>
          <p:nvPr>
            <p:ph type="subTitle" idx="14"/>
          </p:nvPr>
        </p:nvSpPr>
        <p:spPr>
          <a:xfrm>
            <a:off x="1302488" y="940987"/>
            <a:ext cx="10051312" cy="435932"/>
          </a:xfrm>
        </p:spPr>
        <p:txBody>
          <a:bodyPr/>
          <a:lstStyle/>
          <a:p>
            <a:r>
              <a:rPr lang="et-EE" dirty="0"/>
              <a:t>N= kes kasutab sõidukit vähemalt kord nädalas</a:t>
            </a:r>
          </a:p>
        </p:txBody>
      </p:sp>
    </p:spTree>
    <p:extLst>
      <p:ext uri="{BB962C8B-B14F-4D97-AF65-F5344CB8AC3E}">
        <p14:creationId xmlns:p14="http://schemas.microsoft.com/office/powerpoint/2010/main" val="172231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E45A0-68A8-4D3C-9EAD-7E6B2F8F6F65}"/>
              </a:ext>
            </a:extLst>
          </p:cNvPr>
          <p:cNvSpPr>
            <a:spLocks noGrp="1"/>
          </p:cNvSpPr>
          <p:nvPr>
            <p:ph type="title"/>
          </p:nvPr>
        </p:nvSpPr>
        <p:spPr>
          <a:xfrm>
            <a:off x="1070344" y="206190"/>
            <a:ext cx="10051312" cy="425303"/>
          </a:xfrm>
        </p:spPr>
        <p:txBody>
          <a:bodyPr/>
          <a:lstStyle/>
          <a:p>
            <a:r>
              <a:rPr lang="et-EE" dirty="0"/>
              <a:t>Sõidukijuhtide sõiduoskus ja teenindustase</a:t>
            </a:r>
          </a:p>
        </p:txBody>
      </p:sp>
      <p:sp>
        <p:nvSpPr>
          <p:cNvPr id="5" name="Subtitle 4">
            <a:extLst>
              <a:ext uri="{FF2B5EF4-FFF2-40B4-BE49-F238E27FC236}">
                <a16:creationId xmlns:a16="http://schemas.microsoft.com/office/drawing/2014/main" id="{A5498D58-53FA-4E0D-A7C9-C218AF83BDAC}"/>
              </a:ext>
            </a:extLst>
          </p:cNvPr>
          <p:cNvSpPr>
            <a:spLocks noGrp="1"/>
          </p:cNvSpPr>
          <p:nvPr>
            <p:ph type="subTitle" idx="14"/>
          </p:nvPr>
        </p:nvSpPr>
        <p:spPr>
          <a:xfrm>
            <a:off x="1194912" y="734799"/>
            <a:ext cx="10051312" cy="435932"/>
          </a:xfrm>
        </p:spPr>
        <p:txBody>
          <a:bodyPr/>
          <a:lstStyle/>
          <a:p>
            <a:r>
              <a:rPr lang="et-EE" dirty="0"/>
              <a:t>N=kes kasutab sõidukit vähemalt kord nädalas				</a:t>
            </a:r>
          </a:p>
        </p:txBody>
      </p:sp>
      <p:pic>
        <p:nvPicPr>
          <p:cNvPr id="10" name="Pilt 9">
            <a:extLst>
              <a:ext uri="{FF2B5EF4-FFF2-40B4-BE49-F238E27FC236}">
                <a16:creationId xmlns:a16="http://schemas.microsoft.com/office/drawing/2014/main" id="{1FE36E0B-9AB3-1D1E-1EA5-DF0EC490A333}"/>
              </a:ext>
            </a:extLst>
          </p:cNvPr>
          <p:cNvPicPr>
            <a:picLocks noChangeAspect="1"/>
          </p:cNvPicPr>
          <p:nvPr/>
        </p:nvPicPr>
        <p:blipFill>
          <a:blip r:embed="rId2"/>
          <a:stretch>
            <a:fillRect/>
          </a:stretch>
        </p:blipFill>
        <p:spPr>
          <a:xfrm>
            <a:off x="2540239" y="1014534"/>
            <a:ext cx="6293692" cy="5843466"/>
          </a:xfrm>
          <a:prstGeom prst="rect">
            <a:avLst/>
          </a:prstGeom>
        </p:spPr>
      </p:pic>
      <p:pic>
        <p:nvPicPr>
          <p:cNvPr id="11" name="Pilt 10">
            <a:extLst>
              <a:ext uri="{FF2B5EF4-FFF2-40B4-BE49-F238E27FC236}">
                <a16:creationId xmlns:a16="http://schemas.microsoft.com/office/drawing/2014/main" id="{123474AE-8CCB-4222-B5FB-6D05E00FFE23}"/>
              </a:ext>
            </a:extLst>
          </p:cNvPr>
          <p:cNvPicPr>
            <a:picLocks noChangeAspect="1"/>
          </p:cNvPicPr>
          <p:nvPr/>
        </p:nvPicPr>
        <p:blipFill>
          <a:blip r:embed="rId3"/>
          <a:stretch>
            <a:fillRect/>
          </a:stretch>
        </p:blipFill>
        <p:spPr>
          <a:xfrm>
            <a:off x="8220411" y="1697557"/>
            <a:ext cx="556260" cy="4700016"/>
          </a:xfrm>
          <a:prstGeom prst="rect">
            <a:avLst/>
          </a:prstGeom>
        </p:spPr>
      </p:pic>
    </p:spTree>
    <p:extLst>
      <p:ext uri="{BB962C8B-B14F-4D97-AF65-F5344CB8AC3E}">
        <p14:creationId xmlns:p14="http://schemas.microsoft.com/office/powerpoint/2010/main" val="1988757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E45A0-68A8-4D3C-9EAD-7E6B2F8F6F65}"/>
              </a:ext>
            </a:extLst>
          </p:cNvPr>
          <p:cNvSpPr>
            <a:spLocks noGrp="1"/>
          </p:cNvSpPr>
          <p:nvPr>
            <p:ph type="title"/>
          </p:nvPr>
        </p:nvSpPr>
        <p:spPr/>
        <p:txBody>
          <a:bodyPr/>
          <a:lstStyle/>
          <a:p>
            <a:r>
              <a:rPr lang="et-EE" dirty="0"/>
              <a:t>Sõidukijuhtide sõiduoskus ja teenindustase</a:t>
            </a:r>
          </a:p>
        </p:txBody>
      </p:sp>
      <p:sp>
        <p:nvSpPr>
          <p:cNvPr id="5" name="Subtitle 4">
            <a:extLst>
              <a:ext uri="{FF2B5EF4-FFF2-40B4-BE49-F238E27FC236}">
                <a16:creationId xmlns:a16="http://schemas.microsoft.com/office/drawing/2014/main" id="{A5498D58-53FA-4E0D-A7C9-C218AF83BDAC}"/>
              </a:ext>
            </a:extLst>
          </p:cNvPr>
          <p:cNvSpPr>
            <a:spLocks noGrp="1"/>
          </p:cNvSpPr>
          <p:nvPr>
            <p:ph type="subTitle" idx="14"/>
          </p:nvPr>
        </p:nvSpPr>
        <p:spPr/>
        <p:txBody>
          <a:bodyPr/>
          <a:lstStyle/>
          <a:p>
            <a:r>
              <a:rPr lang="et-EE" noProof="0" dirty="0"/>
              <a:t>Buss- võrdlus	</a:t>
            </a:r>
            <a:r>
              <a:rPr lang="et-EE" dirty="0"/>
              <a:t>						</a:t>
            </a:r>
            <a:r>
              <a:rPr lang="et-EE" noProof="0" dirty="0"/>
              <a:t>Tramm - võrdlus</a:t>
            </a:r>
            <a:endParaRPr lang="et-EE" dirty="0"/>
          </a:p>
        </p:txBody>
      </p:sp>
      <p:pic>
        <p:nvPicPr>
          <p:cNvPr id="7" name="Pilt 6">
            <a:extLst>
              <a:ext uri="{FF2B5EF4-FFF2-40B4-BE49-F238E27FC236}">
                <a16:creationId xmlns:a16="http://schemas.microsoft.com/office/drawing/2014/main" id="{2D3F020E-2B98-B5DC-7786-45B0395095C7}"/>
              </a:ext>
            </a:extLst>
          </p:cNvPr>
          <p:cNvPicPr>
            <a:picLocks noChangeAspect="1"/>
          </p:cNvPicPr>
          <p:nvPr/>
        </p:nvPicPr>
        <p:blipFill>
          <a:blip r:embed="rId2"/>
          <a:stretch>
            <a:fillRect/>
          </a:stretch>
        </p:blipFill>
        <p:spPr>
          <a:xfrm>
            <a:off x="6710440" y="1585289"/>
            <a:ext cx="4653699" cy="5272711"/>
          </a:xfrm>
          <a:prstGeom prst="rect">
            <a:avLst/>
          </a:prstGeom>
        </p:spPr>
      </p:pic>
      <p:pic>
        <p:nvPicPr>
          <p:cNvPr id="9" name="Pilt 8">
            <a:extLst>
              <a:ext uri="{FF2B5EF4-FFF2-40B4-BE49-F238E27FC236}">
                <a16:creationId xmlns:a16="http://schemas.microsoft.com/office/drawing/2014/main" id="{C4BDF72D-1EDE-F758-704E-7722D2DC9771}"/>
              </a:ext>
            </a:extLst>
          </p:cNvPr>
          <p:cNvPicPr>
            <a:picLocks noChangeAspect="1"/>
          </p:cNvPicPr>
          <p:nvPr/>
        </p:nvPicPr>
        <p:blipFill>
          <a:blip r:embed="rId3"/>
          <a:stretch>
            <a:fillRect/>
          </a:stretch>
        </p:blipFill>
        <p:spPr>
          <a:xfrm>
            <a:off x="1379220" y="1585289"/>
            <a:ext cx="4716780" cy="5248656"/>
          </a:xfrm>
          <a:prstGeom prst="rect">
            <a:avLst/>
          </a:prstGeom>
        </p:spPr>
      </p:pic>
    </p:spTree>
    <p:extLst>
      <p:ext uri="{BB962C8B-B14F-4D97-AF65-F5344CB8AC3E}">
        <p14:creationId xmlns:p14="http://schemas.microsoft.com/office/powerpoint/2010/main" val="3837580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947B-6B69-4EEC-9D0C-787C1AB5B53A}"/>
              </a:ext>
            </a:extLst>
          </p:cNvPr>
          <p:cNvSpPr>
            <a:spLocks noGrp="1"/>
          </p:cNvSpPr>
          <p:nvPr>
            <p:ph type="title"/>
          </p:nvPr>
        </p:nvSpPr>
        <p:spPr/>
        <p:txBody>
          <a:bodyPr/>
          <a:lstStyle/>
          <a:p>
            <a:r>
              <a:rPr lang="et-EE" dirty="0"/>
              <a:t>Sõidukiliikide võrdlus juhtide teenindustaseme osas</a:t>
            </a:r>
          </a:p>
        </p:txBody>
      </p:sp>
      <p:sp>
        <p:nvSpPr>
          <p:cNvPr id="3" name="Content Placeholder 2">
            <a:extLst>
              <a:ext uri="{FF2B5EF4-FFF2-40B4-BE49-F238E27FC236}">
                <a16:creationId xmlns:a16="http://schemas.microsoft.com/office/drawing/2014/main" id="{6E94835F-2B71-4D46-B07C-2AFE8209DE39}"/>
              </a:ext>
            </a:extLst>
          </p:cNvPr>
          <p:cNvSpPr>
            <a:spLocks noGrp="1"/>
          </p:cNvSpPr>
          <p:nvPr>
            <p:ph sz="half" idx="1"/>
          </p:nvPr>
        </p:nvSpPr>
        <p:spPr>
          <a:xfrm>
            <a:off x="1302488" y="1499191"/>
            <a:ext cx="4860000" cy="1605959"/>
          </a:xfrm>
        </p:spPr>
        <p:txBody>
          <a:bodyPr/>
          <a:lstStyle/>
          <a:p>
            <a:r>
              <a:rPr lang="et-EE" noProof="0" dirty="0"/>
              <a:t>Sõidukiliikide omavahelises võrdluses nägime eelmise uuringu ajal võrdsustunud hinnanguid, nüüd on taas trammijuhid veidi kõrgemalt hinnatud.</a:t>
            </a:r>
          </a:p>
          <a:p>
            <a:r>
              <a:rPr lang="et-EE" noProof="0" dirty="0"/>
              <a:t>Eriti suur vahe on hinnangutes taas trammide sujuvam sõidustiil ja seekord ka Eesti keele oskus.</a:t>
            </a:r>
          </a:p>
        </p:txBody>
      </p:sp>
      <p:sp>
        <p:nvSpPr>
          <p:cNvPr id="5" name="Subtitle 4">
            <a:extLst>
              <a:ext uri="{FF2B5EF4-FFF2-40B4-BE49-F238E27FC236}">
                <a16:creationId xmlns:a16="http://schemas.microsoft.com/office/drawing/2014/main" id="{6697E3C0-32C0-43F6-BA39-5A38383BE96B}"/>
              </a:ext>
            </a:extLst>
          </p:cNvPr>
          <p:cNvSpPr>
            <a:spLocks noGrp="1"/>
          </p:cNvSpPr>
          <p:nvPr>
            <p:ph type="subTitle" idx="14"/>
          </p:nvPr>
        </p:nvSpPr>
        <p:spPr/>
        <p:txBody>
          <a:bodyPr/>
          <a:lstStyle/>
          <a:p>
            <a:r>
              <a:rPr lang="et-EE" dirty="0"/>
              <a:t>N= kes kasutab sõidukit vähemalt kord nädalas</a:t>
            </a:r>
          </a:p>
        </p:txBody>
      </p:sp>
      <p:pic>
        <p:nvPicPr>
          <p:cNvPr id="7" name="Sisu kohatäide 6">
            <a:extLst>
              <a:ext uri="{FF2B5EF4-FFF2-40B4-BE49-F238E27FC236}">
                <a16:creationId xmlns:a16="http://schemas.microsoft.com/office/drawing/2014/main" id="{2D9BEC8E-1808-9D75-EC0E-08D9B3F94D27}"/>
              </a:ext>
            </a:extLst>
          </p:cNvPr>
          <p:cNvPicPr>
            <a:picLocks noGrp="1" noChangeAspect="1"/>
          </p:cNvPicPr>
          <p:nvPr>
            <p:ph sz="half" idx="13"/>
          </p:nvPr>
        </p:nvPicPr>
        <p:blipFill>
          <a:blip r:embed="rId2"/>
          <a:stretch>
            <a:fillRect/>
          </a:stretch>
        </p:blipFill>
        <p:spPr>
          <a:xfrm>
            <a:off x="6185878" y="1587168"/>
            <a:ext cx="5167922" cy="4688126"/>
          </a:xfrm>
          <a:prstGeom prst="rect">
            <a:avLst/>
          </a:prstGeom>
        </p:spPr>
      </p:pic>
    </p:spTree>
    <p:extLst>
      <p:ext uri="{BB962C8B-B14F-4D97-AF65-F5344CB8AC3E}">
        <p14:creationId xmlns:p14="http://schemas.microsoft.com/office/powerpoint/2010/main" val="1981462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5CE36-132E-40D9-9CF5-B9D09E37D8C3}"/>
              </a:ext>
            </a:extLst>
          </p:cNvPr>
          <p:cNvSpPr>
            <a:spLocks noGrp="1"/>
          </p:cNvSpPr>
          <p:nvPr>
            <p:ph type="title"/>
          </p:nvPr>
        </p:nvSpPr>
        <p:spPr/>
        <p:txBody>
          <a:bodyPr/>
          <a:lstStyle/>
          <a:p>
            <a:r>
              <a:rPr lang="et-EE" noProof="0" dirty="0"/>
              <a:t>Trollide asendamine</a:t>
            </a:r>
          </a:p>
        </p:txBody>
      </p:sp>
      <p:sp>
        <p:nvSpPr>
          <p:cNvPr id="5" name="Subtitle 4">
            <a:extLst>
              <a:ext uri="{FF2B5EF4-FFF2-40B4-BE49-F238E27FC236}">
                <a16:creationId xmlns:a16="http://schemas.microsoft.com/office/drawing/2014/main" id="{D58DFC97-7D83-44C5-B205-C82C0FBBFDB7}"/>
              </a:ext>
            </a:extLst>
          </p:cNvPr>
          <p:cNvSpPr>
            <a:spLocks noGrp="1"/>
          </p:cNvSpPr>
          <p:nvPr>
            <p:ph type="subTitle" idx="14"/>
          </p:nvPr>
        </p:nvSpPr>
        <p:spPr>
          <a:xfrm>
            <a:off x="1302488" y="940987"/>
            <a:ext cx="10051312" cy="425303"/>
          </a:xfrm>
        </p:spPr>
        <p:txBody>
          <a:bodyPr/>
          <a:lstStyle/>
          <a:p>
            <a:r>
              <a:rPr lang="et-EE" dirty="0"/>
              <a:t>N=</a:t>
            </a:r>
            <a:r>
              <a:rPr lang="en-US" dirty="0"/>
              <a:t>405</a:t>
            </a:r>
            <a:r>
              <a:rPr lang="et-EE" dirty="0"/>
              <a:t>, kes kasutab ühistransporti</a:t>
            </a:r>
          </a:p>
          <a:p>
            <a:endParaRPr lang="et-EE" dirty="0"/>
          </a:p>
        </p:txBody>
      </p:sp>
      <p:sp>
        <p:nvSpPr>
          <p:cNvPr id="6" name="Content Placeholder 2">
            <a:extLst>
              <a:ext uri="{FF2B5EF4-FFF2-40B4-BE49-F238E27FC236}">
                <a16:creationId xmlns:a16="http://schemas.microsoft.com/office/drawing/2014/main" id="{D096025A-3001-4080-BD4A-08A6AFF34300}"/>
              </a:ext>
            </a:extLst>
          </p:cNvPr>
          <p:cNvSpPr txBox="1">
            <a:spLocks/>
          </p:cNvSpPr>
          <p:nvPr/>
        </p:nvSpPr>
        <p:spPr>
          <a:xfrm>
            <a:off x="1302488" y="1499191"/>
            <a:ext cx="4860000" cy="4885901"/>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Tx/>
              <a:buBlip>
                <a:blip r:embed="rId2"/>
              </a:buBlip>
              <a:defRPr sz="1400" kern="1200" baseline="0">
                <a:solidFill>
                  <a:schemeClr val="tx2"/>
                </a:solidFill>
                <a:latin typeface="+mn-lt"/>
                <a:ea typeface="+mn-ea"/>
                <a:cs typeface="+mn-cs"/>
              </a:defRPr>
            </a:lvl1pPr>
            <a:lvl2pPr marL="685783" indent="-228594" algn="l" defTabSz="914377" rtl="0" eaLnBrk="1" latinLnBrk="0" hangingPunct="1">
              <a:lnSpc>
                <a:spcPct val="90000"/>
              </a:lnSpc>
              <a:spcBef>
                <a:spcPts val="500"/>
              </a:spcBef>
              <a:buFontTx/>
              <a:buBlip>
                <a:blip r:embed="rId2"/>
              </a:buBlip>
              <a:defRPr sz="1400" kern="1200" baseline="0">
                <a:solidFill>
                  <a:schemeClr val="tx2"/>
                </a:solidFill>
                <a:latin typeface="+mn-lt"/>
                <a:ea typeface="+mn-ea"/>
                <a:cs typeface="+mn-cs"/>
              </a:defRPr>
            </a:lvl2pPr>
            <a:lvl3pPr marL="1142971" indent="-228594" algn="l" defTabSz="914377" rtl="0" eaLnBrk="1" latinLnBrk="0" hangingPunct="1">
              <a:lnSpc>
                <a:spcPct val="90000"/>
              </a:lnSpc>
              <a:spcBef>
                <a:spcPts val="500"/>
              </a:spcBef>
              <a:buFontTx/>
              <a:buBlip>
                <a:blip r:embed="rId2"/>
              </a:buBlip>
              <a:defRPr sz="1400" kern="1200" baseline="0">
                <a:solidFill>
                  <a:schemeClr val="tx2"/>
                </a:solidFill>
                <a:latin typeface="+mn-lt"/>
                <a:ea typeface="+mn-ea"/>
                <a:cs typeface="+mn-cs"/>
              </a:defRPr>
            </a:lvl3pPr>
            <a:lvl4pPr marL="1600160" indent="-228594" algn="l" defTabSz="914377" rtl="0" eaLnBrk="1" latinLnBrk="0" hangingPunct="1">
              <a:lnSpc>
                <a:spcPct val="90000"/>
              </a:lnSpc>
              <a:spcBef>
                <a:spcPts val="500"/>
              </a:spcBef>
              <a:buFontTx/>
              <a:buBlip>
                <a:blip r:embed="rId2"/>
              </a:buBlip>
              <a:defRPr sz="1400" kern="1200" baseline="0">
                <a:solidFill>
                  <a:schemeClr val="tx2"/>
                </a:solidFill>
                <a:latin typeface="+mn-lt"/>
                <a:ea typeface="+mn-ea"/>
                <a:cs typeface="+mn-cs"/>
              </a:defRPr>
            </a:lvl4pPr>
            <a:lvl5pPr marL="2057349" indent="-228594" algn="l" defTabSz="914377" rtl="0" eaLnBrk="1" latinLnBrk="0" hangingPunct="1">
              <a:lnSpc>
                <a:spcPct val="90000"/>
              </a:lnSpc>
              <a:spcBef>
                <a:spcPts val="500"/>
              </a:spcBef>
              <a:buFontTx/>
              <a:buBlip>
                <a:blip r:embed="rId2"/>
              </a:buBlip>
              <a:defRPr sz="1400" kern="1200" baseline="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noProof="0" dirty="0"/>
              <a:t>Küsimus: Alates sügisest asendati linnas trollid ajutiselt bussidega. Kas see vahetus on mõjutanud Teie liikumist ühistranspordiga?</a:t>
            </a:r>
          </a:p>
          <a:p>
            <a:r>
              <a:rPr lang="et-EE" noProof="0" dirty="0"/>
              <a:t>77% vastajate liikumist see mõjutanud ei ole, 7% aga sõidab nüüd vähem kui varasemalt.</a:t>
            </a:r>
          </a:p>
          <a:p>
            <a:r>
              <a:rPr lang="et-EE" noProof="0" dirty="0"/>
              <a:t>2% seevastu sõidab nüüd ühistranspordiga rohkem, 14% see ei puuduta või ta ei oska vastata.</a:t>
            </a:r>
          </a:p>
          <a:p>
            <a:r>
              <a:rPr lang="et-EE" noProof="0" dirty="0"/>
              <a:t>Kõige sagedamini sõidavad nüüd vähem Kristiine linnaosa elanikud (22% hinnangul).</a:t>
            </a:r>
          </a:p>
        </p:txBody>
      </p:sp>
      <p:pic>
        <p:nvPicPr>
          <p:cNvPr id="4" name="Pilt 3">
            <a:extLst>
              <a:ext uri="{FF2B5EF4-FFF2-40B4-BE49-F238E27FC236}">
                <a16:creationId xmlns:a16="http://schemas.microsoft.com/office/drawing/2014/main" id="{8E00D55F-ED6A-C6EB-6434-FF5B86532F0B}"/>
              </a:ext>
            </a:extLst>
          </p:cNvPr>
          <p:cNvPicPr>
            <a:picLocks noChangeAspect="1"/>
          </p:cNvPicPr>
          <p:nvPr/>
        </p:nvPicPr>
        <p:blipFill>
          <a:blip r:embed="rId3"/>
          <a:stretch>
            <a:fillRect/>
          </a:stretch>
        </p:blipFill>
        <p:spPr>
          <a:xfrm>
            <a:off x="6414516" y="1658874"/>
            <a:ext cx="4939284" cy="3006852"/>
          </a:xfrm>
          <a:prstGeom prst="rect">
            <a:avLst/>
          </a:prstGeom>
        </p:spPr>
      </p:pic>
    </p:spTree>
    <p:extLst>
      <p:ext uri="{BB962C8B-B14F-4D97-AF65-F5344CB8AC3E}">
        <p14:creationId xmlns:p14="http://schemas.microsoft.com/office/powerpoint/2010/main" val="25573016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114160-9B19-4586-96C1-E51C6FA347CB}"/>
              </a:ext>
            </a:extLst>
          </p:cNvPr>
          <p:cNvSpPr>
            <a:spLocks noGrp="1"/>
          </p:cNvSpPr>
          <p:nvPr>
            <p:ph sz="half" idx="1"/>
          </p:nvPr>
        </p:nvSpPr>
        <p:spPr>
          <a:xfrm>
            <a:off x="1099127" y="1499191"/>
            <a:ext cx="5338617" cy="5012445"/>
          </a:xfrm>
        </p:spPr>
        <p:txBody>
          <a:bodyPr>
            <a:normAutofit/>
          </a:bodyPr>
          <a:lstStyle/>
          <a:p>
            <a:r>
              <a:rPr lang="et-EE" noProof="0" dirty="0"/>
              <a:t>Küsimus: Kes pakub Teie teada Tallinnas sotsiaaltransporditeenust?</a:t>
            </a:r>
          </a:p>
          <a:p>
            <a:r>
              <a:rPr lang="et-EE" noProof="0" dirty="0"/>
              <a:t>Linnaelanikest kolmandik seostab sotsiaaltransporti TLT-</a:t>
            </a:r>
            <a:r>
              <a:rPr lang="et-EE" noProof="0" dirty="0" err="1"/>
              <a:t>ga</a:t>
            </a:r>
            <a:r>
              <a:rPr lang="et-EE" noProof="0" dirty="0"/>
              <a:t>, 13% linnavalitsusega ja võrdselt 8% Sotsiaalkindlustusameti või transpordiametiga.</a:t>
            </a:r>
          </a:p>
          <a:p>
            <a:r>
              <a:rPr lang="et-EE" noProof="0" dirty="0"/>
              <a:t>36% elanikest jättis küsimusele vastamata.</a:t>
            </a:r>
          </a:p>
          <a:p>
            <a:r>
              <a:rPr lang="et-EE" noProof="0" dirty="0"/>
              <a:t>Teadlikkus on kõige kõrgem Põhja-Tallinnas (49%), lisaks naistest kõrgem on see meeste seas.</a:t>
            </a:r>
          </a:p>
          <a:p>
            <a:pPr marL="0" indent="0">
              <a:buNone/>
            </a:pPr>
            <a:endParaRPr lang="et-EE" dirty="0"/>
          </a:p>
        </p:txBody>
      </p:sp>
      <p:sp>
        <p:nvSpPr>
          <p:cNvPr id="3" name="Title 2">
            <a:extLst>
              <a:ext uri="{FF2B5EF4-FFF2-40B4-BE49-F238E27FC236}">
                <a16:creationId xmlns:a16="http://schemas.microsoft.com/office/drawing/2014/main" id="{1C19116D-A926-4A8E-A8DD-32B82E8CD1A2}"/>
              </a:ext>
            </a:extLst>
          </p:cNvPr>
          <p:cNvSpPr>
            <a:spLocks noGrp="1"/>
          </p:cNvSpPr>
          <p:nvPr>
            <p:ph type="title"/>
          </p:nvPr>
        </p:nvSpPr>
        <p:spPr/>
        <p:txBody>
          <a:bodyPr/>
          <a:lstStyle/>
          <a:p>
            <a:r>
              <a:rPr lang="et-EE" noProof="0" dirty="0"/>
              <a:t>Sotsiaaltransport</a:t>
            </a:r>
          </a:p>
        </p:txBody>
      </p:sp>
      <p:sp>
        <p:nvSpPr>
          <p:cNvPr id="5" name="Subtitle 4">
            <a:extLst>
              <a:ext uri="{FF2B5EF4-FFF2-40B4-BE49-F238E27FC236}">
                <a16:creationId xmlns:a16="http://schemas.microsoft.com/office/drawing/2014/main" id="{375344A2-9AA9-6A30-6F41-80FD01DFCDA0}"/>
              </a:ext>
            </a:extLst>
          </p:cNvPr>
          <p:cNvSpPr>
            <a:spLocks noGrp="1"/>
          </p:cNvSpPr>
          <p:nvPr>
            <p:ph type="subTitle" idx="14"/>
          </p:nvPr>
        </p:nvSpPr>
        <p:spPr>
          <a:xfrm>
            <a:off x="1302488" y="940987"/>
            <a:ext cx="10051312" cy="425303"/>
          </a:xfrm>
        </p:spPr>
        <p:txBody>
          <a:bodyPr/>
          <a:lstStyle/>
          <a:p>
            <a:r>
              <a:rPr lang="et-EE" noProof="0" dirty="0"/>
              <a:t>N=526, kõik vastajad</a:t>
            </a:r>
          </a:p>
          <a:p>
            <a:endParaRPr lang="et-EE" dirty="0"/>
          </a:p>
        </p:txBody>
      </p:sp>
      <p:pic>
        <p:nvPicPr>
          <p:cNvPr id="4" name="Pilt 3">
            <a:extLst>
              <a:ext uri="{FF2B5EF4-FFF2-40B4-BE49-F238E27FC236}">
                <a16:creationId xmlns:a16="http://schemas.microsoft.com/office/drawing/2014/main" id="{3C379DF6-1351-91A4-2F35-1E15AA2EDCAC}"/>
              </a:ext>
            </a:extLst>
          </p:cNvPr>
          <p:cNvPicPr>
            <a:picLocks noChangeAspect="1"/>
          </p:cNvPicPr>
          <p:nvPr/>
        </p:nvPicPr>
        <p:blipFill>
          <a:blip r:embed="rId2"/>
          <a:stretch>
            <a:fillRect/>
          </a:stretch>
        </p:blipFill>
        <p:spPr>
          <a:xfrm>
            <a:off x="6719316" y="1743456"/>
            <a:ext cx="4634484" cy="3066288"/>
          </a:xfrm>
          <a:prstGeom prst="rect">
            <a:avLst/>
          </a:prstGeom>
        </p:spPr>
      </p:pic>
    </p:spTree>
    <p:extLst>
      <p:ext uri="{BB962C8B-B14F-4D97-AF65-F5344CB8AC3E}">
        <p14:creationId xmlns:p14="http://schemas.microsoft.com/office/powerpoint/2010/main" val="414692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24E3-66B0-4626-8D9D-281E3805DFCF}"/>
              </a:ext>
            </a:extLst>
          </p:cNvPr>
          <p:cNvSpPr>
            <a:spLocks noGrp="1"/>
          </p:cNvSpPr>
          <p:nvPr>
            <p:ph type="title"/>
          </p:nvPr>
        </p:nvSpPr>
        <p:spPr/>
        <p:txBody>
          <a:bodyPr/>
          <a:lstStyle/>
          <a:p>
            <a:r>
              <a:rPr lang="et-EE" noProof="0" dirty="0"/>
              <a:t>Harjumaa valdade teenindamine, eelistatud vallad</a:t>
            </a:r>
          </a:p>
        </p:txBody>
      </p:sp>
      <p:sp>
        <p:nvSpPr>
          <p:cNvPr id="5" name="Subtitle 4">
            <a:extLst>
              <a:ext uri="{FF2B5EF4-FFF2-40B4-BE49-F238E27FC236}">
                <a16:creationId xmlns:a16="http://schemas.microsoft.com/office/drawing/2014/main" id="{1C5AD350-85C1-4731-BE56-A28FAD4A9131}"/>
              </a:ext>
            </a:extLst>
          </p:cNvPr>
          <p:cNvSpPr>
            <a:spLocks noGrp="1"/>
          </p:cNvSpPr>
          <p:nvPr>
            <p:ph type="subTitle" idx="14"/>
          </p:nvPr>
        </p:nvSpPr>
        <p:spPr/>
        <p:txBody>
          <a:bodyPr/>
          <a:lstStyle/>
          <a:p>
            <a:r>
              <a:rPr lang="et-EE" dirty="0"/>
              <a:t>N=</a:t>
            </a:r>
            <a:r>
              <a:rPr lang="en-US" dirty="0"/>
              <a:t>526</a:t>
            </a:r>
            <a:r>
              <a:rPr lang="et-EE" dirty="0"/>
              <a:t>, </a:t>
            </a:r>
            <a:r>
              <a:rPr lang="et-EE" noProof="0" dirty="0"/>
              <a:t>kõik vastajad</a:t>
            </a:r>
            <a:endParaRPr lang="et-EE" dirty="0"/>
          </a:p>
          <a:p>
            <a:endParaRPr lang="et-EE" dirty="0"/>
          </a:p>
        </p:txBody>
      </p:sp>
      <p:sp>
        <p:nvSpPr>
          <p:cNvPr id="4" name="Sisu kohatäide 3">
            <a:extLst>
              <a:ext uri="{FF2B5EF4-FFF2-40B4-BE49-F238E27FC236}">
                <a16:creationId xmlns:a16="http://schemas.microsoft.com/office/drawing/2014/main" id="{8A555DFC-DB7D-EFF5-02EB-C8D468E3829A}"/>
              </a:ext>
            </a:extLst>
          </p:cNvPr>
          <p:cNvSpPr>
            <a:spLocks noGrp="1"/>
          </p:cNvSpPr>
          <p:nvPr>
            <p:ph sz="half" idx="1"/>
          </p:nvPr>
        </p:nvSpPr>
        <p:spPr/>
        <p:txBody>
          <a:bodyPr/>
          <a:lstStyle/>
          <a:p>
            <a:r>
              <a:rPr lang="et-EE" noProof="0" dirty="0"/>
              <a:t>Küsimus: Kas TLT peaks teenindama ka Harjumaa valdasid lisaks juba olemasolevatele?</a:t>
            </a:r>
          </a:p>
          <a:p>
            <a:r>
              <a:rPr lang="et-EE" noProof="0" dirty="0"/>
              <a:t>Pooled linnaelanikest ei osanud seisukohta võtta, ülejäänutest kolmandik on pooldaval ja 16% eitaval seisukohal.</a:t>
            </a:r>
          </a:p>
          <a:p>
            <a:r>
              <a:rPr lang="et-EE" noProof="0" dirty="0"/>
              <a:t>Linnaosade lõikes eristusid siin Haabersti ja Pirita, kus on selgelt enam pooldavaid seisukohti – vast. 48% ja 52%.</a:t>
            </a:r>
          </a:p>
          <a:p>
            <a:r>
              <a:rPr lang="et-EE" noProof="0" dirty="0"/>
              <a:t>Eitavalt vastasid naistest sagedamini mehed.</a:t>
            </a:r>
          </a:p>
          <a:p>
            <a:r>
              <a:rPr lang="et-EE" noProof="0" dirty="0"/>
              <a:t>Küsimus: Millistes valdades/kohtades oleks see teie arvates oluline?</a:t>
            </a:r>
          </a:p>
          <a:p>
            <a:r>
              <a:rPr lang="et-EE" noProof="0" dirty="0"/>
              <a:t>Positiivselt vastanutel paluti täpsustada, ning esikohale tuli Viimsi vald. Küllalt võrdselt pooldatakse ka Tabasalu, Laagri ja Peetri suundi.</a:t>
            </a:r>
          </a:p>
        </p:txBody>
      </p:sp>
      <p:pic>
        <p:nvPicPr>
          <p:cNvPr id="6" name="Pilt 5">
            <a:extLst>
              <a:ext uri="{FF2B5EF4-FFF2-40B4-BE49-F238E27FC236}">
                <a16:creationId xmlns:a16="http://schemas.microsoft.com/office/drawing/2014/main" id="{7D561225-3773-63A9-EC1E-384BB599FD57}"/>
              </a:ext>
            </a:extLst>
          </p:cNvPr>
          <p:cNvPicPr>
            <a:picLocks noChangeAspect="1"/>
          </p:cNvPicPr>
          <p:nvPr/>
        </p:nvPicPr>
        <p:blipFill>
          <a:blip r:embed="rId2"/>
          <a:stretch>
            <a:fillRect/>
          </a:stretch>
        </p:blipFill>
        <p:spPr>
          <a:xfrm>
            <a:off x="6417791" y="923542"/>
            <a:ext cx="4701540" cy="2377440"/>
          </a:xfrm>
          <a:prstGeom prst="rect">
            <a:avLst/>
          </a:prstGeom>
        </p:spPr>
      </p:pic>
      <p:pic>
        <p:nvPicPr>
          <p:cNvPr id="3" name="Pilt 2">
            <a:extLst>
              <a:ext uri="{FF2B5EF4-FFF2-40B4-BE49-F238E27FC236}">
                <a16:creationId xmlns:a16="http://schemas.microsoft.com/office/drawing/2014/main" id="{2C5073F5-22FE-5FE8-57E9-C8F5F1D19D0A}"/>
              </a:ext>
            </a:extLst>
          </p:cNvPr>
          <p:cNvPicPr>
            <a:picLocks noChangeAspect="1"/>
          </p:cNvPicPr>
          <p:nvPr/>
        </p:nvPicPr>
        <p:blipFill>
          <a:blip r:embed="rId3"/>
          <a:stretch>
            <a:fillRect/>
          </a:stretch>
        </p:blipFill>
        <p:spPr>
          <a:xfrm>
            <a:off x="6520434" y="3429000"/>
            <a:ext cx="4904232" cy="3002280"/>
          </a:xfrm>
          <a:prstGeom prst="rect">
            <a:avLst/>
          </a:prstGeom>
        </p:spPr>
      </p:pic>
    </p:spTree>
    <p:extLst>
      <p:ext uri="{BB962C8B-B14F-4D97-AF65-F5344CB8AC3E}">
        <p14:creationId xmlns:p14="http://schemas.microsoft.com/office/powerpoint/2010/main" val="6662417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FF89B-4BDC-4F1C-BFA0-653401951919}"/>
              </a:ext>
            </a:extLst>
          </p:cNvPr>
          <p:cNvSpPr>
            <a:spLocks noGrp="1"/>
          </p:cNvSpPr>
          <p:nvPr>
            <p:ph type="title"/>
          </p:nvPr>
        </p:nvSpPr>
        <p:spPr>
          <a:xfrm>
            <a:off x="1302488" y="312081"/>
            <a:ext cx="10051312" cy="425303"/>
          </a:xfrm>
        </p:spPr>
        <p:txBody>
          <a:bodyPr/>
          <a:lstStyle/>
          <a:p>
            <a:r>
              <a:rPr lang="et-EE" noProof="0" dirty="0"/>
              <a:t>Ühistranspordi rajad</a:t>
            </a:r>
          </a:p>
        </p:txBody>
      </p:sp>
      <p:sp>
        <p:nvSpPr>
          <p:cNvPr id="3" name="Content Placeholder 2">
            <a:extLst>
              <a:ext uri="{FF2B5EF4-FFF2-40B4-BE49-F238E27FC236}">
                <a16:creationId xmlns:a16="http://schemas.microsoft.com/office/drawing/2014/main" id="{381EF2E8-C4AD-4E15-9811-36DE2CCB46D7}"/>
              </a:ext>
            </a:extLst>
          </p:cNvPr>
          <p:cNvSpPr>
            <a:spLocks noGrp="1"/>
          </p:cNvSpPr>
          <p:nvPr>
            <p:ph sz="half" idx="1"/>
          </p:nvPr>
        </p:nvSpPr>
        <p:spPr>
          <a:xfrm>
            <a:off x="1063829" y="1523932"/>
            <a:ext cx="5032171" cy="4885901"/>
          </a:xfrm>
        </p:spPr>
        <p:txBody>
          <a:bodyPr/>
          <a:lstStyle/>
          <a:p>
            <a:r>
              <a:rPr lang="et-EE" noProof="0" dirty="0"/>
              <a:t>Küsimus: Kas Tallinna ühistranspordirajad peaksid olema ainult ühistranspordile või võiksid seal jätkuvalt sõita ka elektriautod?</a:t>
            </a:r>
          </a:p>
          <a:p>
            <a:r>
              <a:rPr lang="et-EE" noProof="0" dirty="0"/>
              <a:t>Selgus, et 60% tallinlastest pooldab vaid ühistranspordi sõiduõigust ühistranspordiradadel ja 31% ka elektriautode oma.</a:t>
            </a:r>
          </a:p>
          <a:p>
            <a:r>
              <a:rPr lang="et-EE" noProof="0" dirty="0"/>
              <a:t>Elektriautode sõiduõigust pooldavad keskmisest sagedamini mehed (38%), vanemad inimesed seevastu pooldavad sagedamini vaid ühistranspordi sõiduõigust.</a:t>
            </a:r>
          </a:p>
          <a:p>
            <a:r>
              <a:rPr lang="et-EE" noProof="0" dirty="0"/>
              <a:t>Linnosadest pooldavad teistest sagedamini elektriautosid Haabersti (46%) ja Nõmme (45%) elanikud, kõige harvem aga Mustamäe omad (16%).</a:t>
            </a:r>
          </a:p>
        </p:txBody>
      </p:sp>
      <p:sp>
        <p:nvSpPr>
          <p:cNvPr id="5" name="Subtitle 4">
            <a:extLst>
              <a:ext uri="{FF2B5EF4-FFF2-40B4-BE49-F238E27FC236}">
                <a16:creationId xmlns:a16="http://schemas.microsoft.com/office/drawing/2014/main" id="{026D3C96-DDEE-4AD3-9A23-A84527BEA0F8}"/>
              </a:ext>
            </a:extLst>
          </p:cNvPr>
          <p:cNvSpPr>
            <a:spLocks noGrp="1"/>
          </p:cNvSpPr>
          <p:nvPr>
            <p:ph type="subTitle" idx="14"/>
          </p:nvPr>
        </p:nvSpPr>
        <p:spPr>
          <a:xfrm>
            <a:off x="1302488" y="854256"/>
            <a:ext cx="10051312" cy="435932"/>
          </a:xfrm>
        </p:spPr>
        <p:txBody>
          <a:bodyPr/>
          <a:lstStyle/>
          <a:p>
            <a:r>
              <a:rPr lang="et-EE" noProof="0" dirty="0"/>
              <a:t>N=526, kõik vastajad</a:t>
            </a:r>
          </a:p>
        </p:txBody>
      </p:sp>
      <p:pic>
        <p:nvPicPr>
          <p:cNvPr id="6" name="Pilt 5">
            <a:extLst>
              <a:ext uri="{FF2B5EF4-FFF2-40B4-BE49-F238E27FC236}">
                <a16:creationId xmlns:a16="http://schemas.microsoft.com/office/drawing/2014/main" id="{5D06663F-7B98-DAA6-0EF2-33B8C37CEA07}"/>
              </a:ext>
            </a:extLst>
          </p:cNvPr>
          <p:cNvPicPr>
            <a:picLocks noChangeAspect="1"/>
          </p:cNvPicPr>
          <p:nvPr/>
        </p:nvPicPr>
        <p:blipFill>
          <a:blip r:embed="rId2"/>
          <a:stretch>
            <a:fillRect/>
          </a:stretch>
        </p:blipFill>
        <p:spPr>
          <a:xfrm>
            <a:off x="6328144" y="1818624"/>
            <a:ext cx="4710684" cy="2790444"/>
          </a:xfrm>
          <a:prstGeom prst="rect">
            <a:avLst/>
          </a:prstGeom>
        </p:spPr>
      </p:pic>
    </p:spTree>
    <p:extLst>
      <p:ext uri="{BB962C8B-B14F-4D97-AF65-F5344CB8AC3E}">
        <p14:creationId xmlns:p14="http://schemas.microsoft.com/office/powerpoint/2010/main" val="9830920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FA76EFA4-E172-9DBA-1D28-59A97732C258}"/>
              </a:ext>
            </a:extLst>
          </p:cNvPr>
          <p:cNvSpPr>
            <a:spLocks noGrp="1"/>
          </p:cNvSpPr>
          <p:nvPr>
            <p:ph type="title"/>
          </p:nvPr>
        </p:nvSpPr>
        <p:spPr/>
        <p:txBody>
          <a:bodyPr/>
          <a:lstStyle/>
          <a:p>
            <a:r>
              <a:rPr lang="et-EE" noProof="0" dirty="0"/>
              <a:t>Kütus TLT bussides</a:t>
            </a:r>
          </a:p>
        </p:txBody>
      </p:sp>
      <p:pic>
        <p:nvPicPr>
          <p:cNvPr id="6" name="Sisu kohatäide 5">
            <a:extLst>
              <a:ext uri="{FF2B5EF4-FFF2-40B4-BE49-F238E27FC236}">
                <a16:creationId xmlns:a16="http://schemas.microsoft.com/office/drawing/2014/main" id="{6FD18AA0-C98D-796E-FC4A-8EE20926E98B}"/>
              </a:ext>
            </a:extLst>
          </p:cNvPr>
          <p:cNvPicPr>
            <a:picLocks noGrp="1" noChangeAspect="1"/>
          </p:cNvPicPr>
          <p:nvPr>
            <p:ph sz="half" idx="1"/>
          </p:nvPr>
        </p:nvPicPr>
        <p:blipFill>
          <a:blip r:embed="rId2"/>
          <a:stretch>
            <a:fillRect/>
          </a:stretch>
        </p:blipFill>
        <p:spPr>
          <a:xfrm>
            <a:off x="1139825" y="1435401"/>
            <a:ext cx="4860925" cy="2907835"/>
          </a:xfrm>
          <a:prstGeom prst="rect">
            <a:avLst/>
          </a:prstGeom>
        </p:spPr>
      </p:pic>
      <p:sp>
        <p:nvSpPr>
          <p:cNvPr id="5" name="Alapealkiri 4">
            <a:extLst>
              <a:ext uri="{FF2B5EF4-FFF2-40B4-BE49-F238E27FC236}">
                <a16:creationId xmlns:a16="http://schemas.microsoft.com/office/drawing/2014/main" id="{4622D6B3-07B1-D9F5-A1DA-D6CD2A9E386F}"/>
              </a:ext>
            </a:extLst>
          </p:cNvPr>
          <p:cNvSpPr>
            <a:spLocks noGrp="1"/>
          </p:cNvSpPr>
          <p:nvPr>
            <p:ph type="subTitle" idx="14"/>
          </p:nvPr>
        </p:nvSpPr>
        <p:spPr/>
        <p:txBody>
          <a:bodyPr/>
          <a:lstStyle/>
          <a:p>
            <a:r>
              <a:rPr lang="et-EE" noProof="0" dirty="0"/>
              <a:t>N=526, kõik vastajad</a:t>
            </a:r>
          </a:p>
          <a:p>
            <a:endParaRPr lang="et-EE" dirty="0"/>
          </a:p>
        </p:txBody>
      </p:sp>
      <p:sp>
        <p:nvSpPr>
          <p:cNvPr id="3" name="Content Placeholder 2">
            <a:extLst>
              <a:ext uri="{FF2B5EF4-FFF2-40B4-BE49-F238E27FC236}">
                <a16:creationId xmlns:a16="http://schemas.microsoft.com/office/drawing/2014/main" id="{CC89683A-CC9A-AC88-71FE-DD46DF6E0309}"/>
              </a:ext>
            </a:extLst>
          </p:cNvPr>
          <p:cNvSpPr txBox="1">
            <a:spLocks/>
          </p:cNvSpPr>
          <p:nvPr/>
        </p:nvSpPr>
        <p:spPr>
          <a:xfrm>
            <a:off x="1302488" y="4606089"/>
            <a:ext cx="9848924" cy="211390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Tx/>
              <a:buBlip>
                <a:blip r:embed="rId3"/>
              </a:buBlip>
              <a:defRPr sz="1400" kern="1200" baseline="0">
                <a:solidFill>
                  <a:schemeClr val="tx2"/>
                </a:solidFill>
                <a:latin typeface="+mn-lt"/>
                <a:ea typeface="+mn-ea"/>
                <a:cs typeface="+mn-cs"/>
              </a:defRPr>
            </a:lvl1pPr>
            <a:lvl2pPr marL="685783"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2pPr>
            <a:lvl3pPr marL="1142971"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3pPr>
            <a:lvl4pPr marL="1600160"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4pPr>
            <a:lvl5pPr marL="2057349"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noProof="0" dirty="0"/>
              <a:t>Kas Teile on tähtis, millist kütuseliiki kasutab bussidele TLT? Mis kütuseliiki võiksid TLT bussid peamiselt kasutada?</a:t>
            </a:r>
          </a:p>
          <a:p>
            <a:r>
              <a:rPr lang="et-EE" noProof="0" dirty="0"/>
              <a:t>Vaid kolmandikule linlastest on oluline, mis kütust kasutatakse TLT bussides. Ükskõiksemad on noorimad ja vanimad vastajad. Tähtsaim on see kõrgeimas sissetulekurühmas (44%-</a:t>
            </a:r>
            <a:r>
              <a:rPr lang="et-EE" noProof="0" dirty="0" err="1"/>
              <a:t>le</a:t>
            </a:r>
            <a:r>
              <a:rPr lang="et-EE" noProof="0" dirty="0"/>
              <a:t> tähtis).</a:t>
            </a:r>
          </a:p>
          <a:p>
            <a:r>
              <a:rPr lang="et-EE" noProof="0" dirty="0"/>
              <a:t>Neist, kellele kütusevalik TLT bussides on oluline, eelistab enamus elektrit (58%). Taustalõigetes olulisi erisusi ei selgunud.</a:t>
            </a:r>
          </a:p>
        </p:txBody>
      </p:sp>
      <p:pic>
        <p:nvPicPr>
          <p:cNvPr id="12" name="Sisu kohatäide 11">
            <a:extLst>
              <a:ext uri="{FF2B5EF4-FFF2-40B4-BE49-F238E27FC236}">
                <a16:creationId xmlns:a16="http://schemas.microsoft.com/office/drawing/2014/main" id="{F6247807-AFF1-4876-4AD8-E14FE9DD472F}"/>
              </a:ext>
            </a:extLst>
          </p:cNvPr>
          <p:cNvPicPr>
            <a:picLocks noGrp="1" noChangeAspect="1"/>
          </p:cNvPicPr>
          <p:nvPr>
            <p:ph sz="half" idx="13"/>
          </p:nvPr>
        </p:nvPicPr>
        <p:blipFill>
          <a:blip r:embed="rId4"/>
          <a:stretch>
            <a:fillRect/>
          </a:stretch>
        </p:blipFill>
        <p:spPr>
          <a:xfrm>
            <a:off x="6792436" y="1534504"/>
            <a:ext cx="4472940" cy="2808732"/>
          </a:xfrm>
          <a:prstGeom prst="rect">
            <a:avLst/>
          </a:prstGeom>
        </p:spPr>
      </p:pic>
    </p:spTree>
    <p:extLst>
      <p:ext uri="{BB962C8B-B14F-4D97-AF65-F5344CB8AC3E}">
        <p14:creationId xmlns:p14="http://schemas.microsoft.com/office/powerpoint/2010/main" val="39238672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D41BE35-0A72-6FE2-2900-D2EB4291FDC4}"/>
              </a:ext>
            </a:extLst>
          </p:cNvPr>
          <p:cNvSpPr>
            <a:spLocks noGrp="1"/>
          </p:cNvSpPr>
          <p:nvPr>
            <p:ph type="title"/>
          </p:nvPr>
        </p:nvSpPr>
        <p:spPr/>
        <p:txBody>
          <a:bodyPr/>
          <a:lstStyle/>
          <a:p>
            <a:r>
              <a:rPr lang="et-EE" noProof="0" dirty="0"/>
              <a:t>Suunad trammitee laiendamiseks</a:t>
            </a:r>
          </a:p>
        </p:txBody>
      </p:sp>
      <p:sp>
        <p:nvSpPr>
          <p:cNvPr id="3" name="Sisu kohatäide 2">
            <a:extLst>
              <a:ext uri="{FF2B5EF4-FFF2-40B4-BE49-F238E27FC236}">
                <a16:creationId xmlns:a16="http://schemas.microsoft.com/office/drawing/2014/main" id="{19F0453E-1B33-7FA6-0202-F288989AA125}"/>
              </a:ext>
            </a:extLst>
          </p:cNvPr>
          <p:cNvSpPr>
            <a:spLocks noGrp="1"/>
          </p:cNvSpPr>
          <p:nvPr>
            <p:ph sz="half" idx="1"/>
          </p:nvPr>
        </p:nvSpPr>
        <p:spPr/>
        <p:txBody>
          <a:bodyPr/>
          <a:lstStyle/>
          <a:p>
            <a:r>
              <a:rPr lang="et-EE" noProof="0" dirty="0"/>
              <a:t>Küsimus: Millistesse suundadesse võiks trammiteed järgmisena laiendada?</a:t>
            </a:r>
          </a:p>
          <a:p>
            <a:r>
              <a:rPr lang="et-EE" noProof="0" dirty="0"/>
              <a:t>Tallinlased eelistavad kõige sagedamini Lasnamäe suunda, seejärel võrdselt Nõmme ja Pirita suunda. Siinjuures tasub meeles pidada, et Lasnamäe linnaosast on uuringus ka kõige enam vastajaid.</a:t>
            </a:r>
          </a:p>
          <a:p>
            <a:r>
              <a:rPr lang="et-EE" noProof="0" dirty="0"/>
              <a:t>Vastused sõltuvadki vastaja elukoha linnaosast, kuid mitte alati:</a:t>
            </a:r>
          </a:p>
          <a:p>
            <a:pPr lvl="1"/>
            <a:r>
              <a:rPr lang="et-EE" noProof="0" dirty="0"/>
              <a:t>Lasnamäelased eelistavad Lasnamäe suunda (40%)</a:t>
            </a:r>
          </a:p>
          <a:p>
            <a:pPr lvl="1"/>
            <a:r>
              <a:rPr lang="et-EE" noProof="0" dirty="0"/>
              <a:t>Haabersti elanikud ei soovi ühtegi suunda (33%)</a:t>
            </a:r>
          </a:p>
          <a:p>
            <a:pPr lvl="1"/>
            <a:r>
              <a:rPr lang="et-EE" noProof="0" dirty="0"/>
              <a:t>Kesklinna elanikud eelistavad Pelguranna suunda (22%)</a:t>
            </a:r>
          </a:p>
          <a:p>
            <a:pPr lvl="1"/>
            <a:r>
              <a:rPr lang="et-EE" noProof="0" dirty="0"/>
              <a:t>Kristiine elanikud Nõmme suunda (27%)</a:t>
            </a:r>
          </a:p>
          <a:p>
            <a:pPr lvl="1"/>
            <a:r>
              <a:rPr lang="et-EE" noProof="0" dirty="0"/>
              <a:t>Mustamäe – ei eristu ükski suund</a:t>
            </a:r>
          </a:p>
          <a:p>
            <a:pPr lvl="1"/>
            <a:r>
              <a:rPr lang="et-EE" noProof="0" dirty="0"/>
              <a:t>Nõmme elanikud soovivad nii Nõmme (34%) kui Laagri suunda (22%)</a:t>
            </a:r>
          </a:p>
          <a:p>
            <a:pPr lvl="1"/>
            <a:r>
              <a:rPr lang="et-EE" noProof="0" dirty="0"/>
              <a:t>Põhja-Tallinna elanikud aga Pirita suunda (21%)</a:t>
            </a:r>
          </a:p>
          <a:p>
            <a:pPr lvl="1"/>
            <a:endParaRPr lang="et-EE" noProof="0" dirty="0"/>
          </a:p>
          <a:p>
            <a:endParaRPr lang="et-EE" dirty="0"/>
          </a:p>
        </p:txBody>
      </p:sp>
      <p:sp>
        <p:nvSpPr>
          <p:cNvPr id="5" name="Alapealkiri 4">
            <a:extLst>
              <a:ext uri="{FF2B5EF4-FFF2-40B4-BE49-F238E27FC236}">
                <a16:creationId xmlns:a16="http://schemas.microsoft.com/office/drawing/2014/main" id="{0B60C819-0EA3-65D6-19DA-9A71D1C11743}"/>
              </a:ext>
            </a:extLst>
          </p:cNvPr>
          <p:cNvSpPr>
            <a:spLocks noGrp="1"/>
          </p:cNvSpPr>
          <p:nvPr>
            <p:ph type="subTitle" idx="14"/>
          </p:nvPr>
        </p:nvSpPr>
        <p:spPr/>
        <p:txBody>
          <a:bodyPr/>
          <a:lstStyle/>
          <a:p>
            <a:r>
              <a:rPr lang="et-EE" dirty="0"/>
              <a:t>N=</a:t>
            </a:r>
            <a:r>
              <a:rPr lang="en-US" dirty="0"/>
              <a:t>526</a:t>
            </a:r>
            <a:r>
              <a:rPr lang="et-EE" dirty="0"/>
              <a:t>, </a:t>
            </a:r>
            <a:r>
              <a:rPr lang="et-EE" noProof="0" dirty="0"/>
              <a:t>kõik vastajad</a:t>
            </a:r>
            <a:endParaRPr lang="et-EE" dirty="0"/>
          </a:p>
          <a:p>
            <a:endParaRPr lang="et-EE" dirty="0"/>
          </a:p>
        </p:txBody>
      </p:sp>
      <p:pic>
        <p:nvPicPr>
          <p:cNvPr id="9" name="Sisu kohatäide 8">
            <a:extLst>
              <a:ext uri="{FF2B5EF4-FFF2-40B4-BE49-F238E27FC236}">
                <a16:creationId xmlns:a16="http://schemas.microsoft.com/office/drawing/2014/main" id="{6A6B4404-F444-615F-0CC1-6AC4A8028A22}"/>
              </a:ext>
            </a:extLst>
          </p:cNvPr>
          <p:cNvPicPr>
            <a:picLocks noGrp="1" noChangeAspect="1"/>
          </p:cNvPicPr>
          <p:nvPr>
            <p:ph sz="half" idx="13"/>
          </p:nvPr>
        </p:nvPicPr>
        <p:blipFill>
          <a:blip r:embed="rId2"/>
          <a:stretch>
            <a:fillRect/>
          </a:stretch>
        </p:blipFill>
        <p:spPr>
          <a:xfrm>
            <a:off x="6225457" y="1657351"/>
            <a:ext cx="5474510" cy="4505324"/>
          </a:xfrm>
          <a:prstGeom prst="rect">
            <a:avLst/>
          </a:prstGeom>
        </p:spPr>
      </p:pic>
    </p:spTree>
    <p:extLst>
      <p:ext uri="{BB962C8B-B14F-4D97-AF65-F5344CB8AC3E}">
        <p14:creationId xmlns:p14="http://schemas.microsoft.com/office/powerpoint/2010/main" val="2487776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5C3B0-D1B5-47E2-89E5-A7F2221866B1}"/>
              </a:ext>
            </a:extLst>
          </p:cNvPr>
          <p:cNvSpPr>
            <a:spLocks noGrp="1"/>
          </p:cNvSpPr>
          <p:nvPr>
            <p:ph type="title"/>
          </p:nvPr>
        </p:nvSpPr>
        <p:spPr/>
        <p:txBody>
          <a:bodyPr/>
          <a:lstStyle/>
          <a:p>
            <a:r>
              <a:rPr lang="et-EE" dirty="0"/>
              <a:t>Mis tingimustel eelistaks ühistransporti autole</a:t>
            </a:r>
          </a:p>
        </p:txBody>
      </p:sp>
      <p:sp>
        <p:nvSpPr>
          <p:cNvPr id="3" name="Content Placeholder 2">
            <a:extLst>
              <a:ext uri="{FF2B5EF4-FFF2-40B4-BE49-F238E27FC236}">
                <a16:creationId xmlns:a16="http://schemas.microsoft.com/office/drawing/2014/main" id="{63C42AC8-2065-4B8F-BC0C-F4FD92B87153}"/>
              </a:ext>
            </a:extLst>
          </p:cNvPr>
          <p:cNvSpPr>
            <a:spLocks noGrp="1"/>
          </p:cNvSpPr>
          <p:nvPr>
            <p:ph sz="half" idx="1"/>
          </p:nvPr>
        </p:nvSpPr>
        <p:spPr/>
        <p:txBody>
          <a:bodyPr/>
          <a:lstStyle/>
          <a:p>
            <a:r>
              <a:rPr lang="et-EE" noProof="0" dirty="0"/>
              <a:t>Küsimusele: Mis tingimustele peaks vastama Tallinna ühistranspordiliiklus, et te hakkaksite eelistama ühissõidukeid oma autole, vastas 37%, et midagi sellist ei ole ja 5% jättis vastamata.</a:t>
            </a:r>
          </a:p>
          <a:p>
            <a:r>
              <a:rPr lang="et-EE" noProof="0" dirty="0"/>
              <a:t>Ülejäänud vastustes esines kõige sagedamini taas tingimus, et võiks olla vähem ümberistumisi (32%), peatused lähemal kodule/sihtkohale ja lühemad intervallid sõidukite vahel.</a:t>
            </a:r>
          </a:p>
          <a:p>
            <a:r>
              <a:rPr lang="et-EE" noProof="0" dirty="0"/>
              <a:t>Seega ei ole tulemus võrreldes eelmise uuringuga muutunud.</a:t>
            </a:r>
          </a:p>
        </p:txBody>
      </p:sp>
      <p:sp>
        <p:nvSpPr>
          <p:cNvPr id="6" name="Subtitle 3">
            <a:extLst>
              <a:ext uri="{FF2B5EF4-FFF2-40B4-BE49-F238E27FC236}">
                <a16:creationId xmlns:a16="http://schemas.microsoft.com/office/drawing/2014/main" id="{6DF91EAB-1586-4D4C-A9A8-04211FC84B6B}"/>
              </a:ext>
            </a:extLst>
          </p:cNvPr>
          <p:cNvSpPr>
            <a:spLocks noGrp="1"/>
          </p:cNvSpPr>
          <p:nvPr>
            <p:ph type="subTitle" idx="14"/>
          </p:nvPr>
        </p:nvSpPr>
        <p:spPr>
          <a:xfrm>
            <a:off x="1301750" y="941388"/>
            <a:ext cx="10052050" cy="434975"/>
          </a:xfrm>
        </p:spPr>
        <p:txBody>
          <a:bodyPr/>
          <a:lstStyle/>
          <a:p>
            <a:r>
              <a:rPr lang="et-EE" noProof="0" dirty="0"/>
              <a:t>N=222, kes kasutab igapäevaselt põhiliselt autot</a:t>
            </a:r>
          </a:p>
        </p:txBody>
      </p:sp>
      <p:pic>
        <p:nvPicPr>
          <p:cNvPr id="14" name="Sisu kohatäide 13">
            <a:extLst>
              <a:ext uri="{FF2B5EF4-FFF2-40B4-BE49-F238E27FC236}">
                <a16:creationId xmlns:a16="http://schemas.microsoft.com/office/drawing/2014/main" id="{632ED43B-455C-3A03-13CF-96D02A80C320}"/>
              </a:ext>
            </a:extLst>
          </p:cNvPr>
          <p:cNvPicPr>
            <a:picLocks noGrp="1" noChangeAspect="1"/>
          </p:cNvPicPr>
          <p:nvPr>
            <p:ph sz="half" idx="13"/>
          </p:nvPr>
        </p:nvPicPr>
        <p:blipFill>
          <a:blip r:embed="rId2"/>
          <a:stretch>
            <a:fillRect/>
          </a:stretch>
        </p:blipFill>
        <p:spPr>
          <a:xfrm>
            <a:off x="6425350" y="1588838"/>
            <a:ext cx="4656228" cy="4503019"/>
          </a:xfrm>
          <a:prstGeom prst="rect">
            <a:avLst/>
          </a:prstGeom>
        </p:spPr>
      </p:pic>
    </p:spTree>
    <p:extLst>
      <p:ext uri="{BB962C8B-B14F-4D97-AF65-F5344CB8AC3E}">
        <p14:creationId xmlns:p14="http://schemas.microsoft.com/office/powerpoint/2010/main" val="3448528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6CCE9-B09B-4AB9-824D-1B80D7B5251C}"/>
              </a:ext>
            </a:extLst>
          </p:cNvPr>
          <p:cNvSpPr>
            <a:spLocks noGrp="1"/>
          </p:cNvSpPr>
          <p:nvPr>
            <p:ph type="title"/>
          </p:nvPr>
        </p:nvSpPr>
        <p:spPr>
          <a:xfrm>
            <a:off x="1302487" y="238992"/>
            <a:ext cx="10051312" cy="425303"/>
          </a:xfrm>
        </p:spPr>
        <p:txBody>
          <a:bodyPr/>
          <a:lstStyle/>
          <a:p>
            <a:r>
              <a:rPr lang="et-EE" dirty="0"/>
              <a:t>Ettepanekud TLT-le</a:t>
            </a:r>
          </a:p>
        </p:txBody>
      </p:sp>
      <p:sp>
        <p:nvSpPr>
          <p:cNvPr id="3" name="Content Placeholder 2">
            <a:extLst>
              <a:ext uri="{FF2B5EF4-FFF2-40B4-BE49-F238E27FC236}">
                <a16:creationId xmlns:a16="http://schemas.microsoft.com/office/drawing/2014/main" id="{2C0781D6-42C1-4FF6-85B3-9541543D65C6}"/>
              </a:ext>
            </a:extLst>
          </p:cNvPr>
          <p:cNvSpPr>
            <a:spLocks noGrp="1"/>
          </p:cNvSpPr>
          <p:nvPr>
            <p:ph sz="half" idx="1"/>
          </p:nvPr>
        </p:nvSpPr>
        <p:spPr>
          <a:xfrm>
            <a:off x="1302487" y="737755"/>
            <a:ext cx="9451237" cy="5881253"/>
          </a:xfrm>
        </p:spPr>
        <p:txBody>
          <a:bodyPr>
            <a:normAutofit/>
          </a:bodyPr>
          <a:lstStyle/>
          <a:p>
            <a:r>
              <a:rPr lang="et-EE" noProof="0" dirty="0"/>
              <a:t>Ettepanekutes TLT-</a:t>
            </a:r>
            <a:r>
              <a:rPr lang="et-EE" noProof="0" dirty="0" err="1"/>
              <a:t>le</a:t>
            </a:r>
            <a:r>
              <a:rPr lang="et-EE" noProof="0" dirty="0"/>
              <a:t> kõlas ka seekord ettepanekuid uute liinide järele. Samas kõlas ka kriitikat juba tehtud muudatustele, avaldati nii tänu bussijuhtidele kui ka muud kriitikat. Kõik vastused on </a:t>
            </a:r>
            <a:r>
              <a:rPr lang="et-EE" dirty="0"/>
              <a:t>esitatud </a:t>
            </a:r>
            <a:r>
              <a:rPr lang="et-EE" noProof="0" dirty="0"/>
              <a:t>aruande lisas.</a:t>
            </a:r>
          </a:p>
          <a:p>
            <a:pPr lvl="1"/>
            <a:r>
              <a:rPr lang="et-EE" i="1" dirty="0"/>
              <a:t>Rohkem trammiliine eri  linnaosadesse. Trammiliinid peaks olema eraldi mitte koos autorajaga</a:t>
            </a:r>
          </a:p>
          <a:p>
            <a:pPr lvl="1"/>
            <a:r>
              <a:rPr lang="et-EE" i="1" dirty="0"/>
              <a:t>Rohkem uuemaid tramme, number 2 stabiliseerida teiste </a:t>
            </a:r>
            <a:r>
              <a:rPr lang="et-EE" i="1" dirty="0" err="1"/>
              <a:t>marsuutidega</a:t>
            </a:r>
            <a:r>
              <a:rPr lang="et-EE" i="1" dirty="0"/>
              <a:t> (tundub, et vahel käib rohkem), oleks transpordi korrakaitsjaid õhtu poolel vaatamas kas on joodikuid või huligaanseid noorukeid (just Kopli ja Mustamäe liinidel)</a:t>
            </a:r>
          </a:p>
          <a:p>
            <a:pPr lvl="1"/>
            <a:r>
              <a:rPr lang="et-EE" i="1" dirty="0"/>
              <a:t>Rohkem </a:t>
            </a:r>
            <a:r>
              <a:rPr lang="et-EE" i="1" dirty="0" err="1"/>
              <a:t>vôiks</a:t>
            </a:r>
            <a:r>
              <a:rPr lang="et-EE" i="1" dirty="0"/>
              <a:t> olla kesklinna läbivaid liine, nt Pirita-Mustamäe, Pirita-</a:t>
            </a:r>
            <a:r>
              <a:rPr lang="et-EE" i="1" dirty="0" err="1"/>
              <a:t>Nômme</a:t>
            </a:r>
            <a:r>
              <a:rPr lang="et-EE" i="1" dirty="0"/>
              <a:t> vms</a:t>
            </a:r>
          </a:p>
          <a:p>
            <a:pPr lvl="1"/>
            <a:r>
              <a:rPr lang="et-EE" i="1" dirty="0"/>
              <a:t>Soov on, et Liivalaia tänavale trammi ei tule.</a:t>
            </a:r>
          </a:p>
          <a:p>
            <a:pPr lvl="1"/>
            <a:r>
              <a:rPr lang="et-EE" i="1" dirty="0"/>
              <a:t>Soovin, et buss 49 peatuks Kaasiku peatuses, varem peatus ,nüüd mitte</a:t>
            </a:r>
          </a:p>
          <a:p>
            <a:pPr lvl="1"/>
            <a:r>
              <a:rPr lang="et-EE" i="1" dirty="0"/>
              <a:t>Soovin, et nr 8 liin ei sõidaks Reidi teed mööda, vaid kesklinnast läbi Õismäele.</a:t>
            </a:r>
          </a:p>
          <a:p>
            <a:pPr lvl="1"/>
            <a:r>
              <a:rPr lang="et-EE" i="1" dirty="0"/>
              <a:t>Soovin, et sõiduplaanid oleksid sellised, et kui sõidan </a:t>
            </a:r>
            <a:r>
              <a:rPr lang="et-EE" i="1" dirty="0" err="1"/>
              <a:t>Mähelt</a:t>
            </a:r>
            <a:r>
              <a:rPr lang="et-EE" i="1" dirty="0"/>
              <a:t> ja istun ümber nr 5 bussile sobiks graafik. Sooviks, et nr 8 buss sõidaks läbi kesklinna Balti Jaama ja sealt edasi Õismäele.</a:t>
            </a:r>
          </a:p>
          <a:p>
            <a:pPr lvl="1"/>
            <a:r>
              <a:rPr lang="et-EE" i="1" dirty="0"/>
              <a:t>Suurem järelevalve bussijuhtide liiklemiskäitumisele. Väga palju on keelatud tulega teeületamisi, mida kaasliiklejana näen.</a:t>
            </a:r>
          </a:p>
          <a:p>
            <a:pPr lvl="1"/>
            <a:r>
              <a:rPr lang="et-EE" i="1" dirty="0"/>
              <a:t>Taastada trammiliiklus lennujaama</a:t>
            </a:r>
          </a:p>
          <a:p>
            <a:pPr lvl="1"/>
            <a:r>
              <a:rPr lang="et-EE" i="1" dirty="0"/>
              <a:t>Tablood võiks olla töökorras.</a:t>
            </a:r>
          </a:p>
          <a:p>
            <a:pPr lvl="1"/>
            <a:r>
              <a:rPr lang="et-EE" i="1" dirty="0"/>
              <a:t>Soovin tänada bussijuhte</a:t>
            </a:r>
          </a:p>
          <a:p>
            <a:pPr lvl="1"/>
            <a:r>
              <a:rPr lang="et-EE" i="1" dirty="0"/>
              <a:t>Tehke trammiliin Paljassaarde.</a:t>
            </a:r>
          </a:p>
          <a:p>
            <a:pPr lvl="1"/>
            <a:r>
              <a:rPr lang="et-EE" i="1" dirty="0"/>
              <a:t>Tihedamad bussigraafikud. Sirgemad trajektoorid. Rohkem peatusi ja peatuse tellimine. Tramme liiga vähe praegu.</a:t>
            </a:r>
          </a:p>
          <a:p>
            <a:pPr lvl="1"/>
            <a:r>
              <a:rPr lang="et-EE" i="1" dirty="0"/>
              <a:t>Tihendada 26.liini graafikut.</a:t>
            </a:r>
          </a:p>
          <a:p>
            <a:pPr lvl="1"/>
            <a:r>
              <a:rPr lang="et-EE" i="1" dirty="0"/>
              <a:t>Tihendada koostööd naabervaldadega</a:t>
            </a:r>
          </a:p>
          <a:p>
            <a:pPr lvl="1"/>
            <a:r>
              <a:rPr lang="et-EE" i="1" dirty="0"/>
              <a:t>Tihti bussid tulevad korraga ja siis pikem vahe, seda võiks muuta.</a:t>
            </a:r>
          </a:p>
          <a:p>
            <a:pPr lvl="1"/>
            <a:r>
              <a:rPr lang="et-EE" i="1" dirty="0"/>
              <a:t>TLT uueneb õiges suunas</a:t>
            </a:r>
          </a:p>
        </p:txBody>
      </p:sp>
    </p:spTree>
    <p:extLst>
      <p:ext uri="{BB962C8B-B14F-4D97-AF65-F5344CB8AC3E}">
        <p14:creationId xmlns:p14="http://schemas.microsoft.com/office/powerpoint/2010/main" val="1118751618"/>
      </p:ext>
    </p:extLst>
  </p:cSld>
  <p:clrMapOvr>
    <a:masterClrMapping/>
  </p:clrMapOvr>
</p:sld>
</file>

<file path=ppt/theme/theme1.xml><?xml version="1.0" encoding="utf-8"?>
<a:theme xmlns:a="http://schemas.openxmlformats.org/drawingml/2006/main" name="TU_2018_ppt">
  <a:themeElements>
    <a:clrScheme name="TU_Diverge">
      <a:dk1>
        <a:srgbClr val="3F3F3F"/>
      </a:dk1>
      <a:lt1>
        <a:srgbClr val="FFFFFF"/>
      </a:lt1>
      <a:dk2>
        <a:srgbClr val="242424"/>
      </a:dk2>
      <a:lt2>
        <a:srgbClr val="E6E6E6"/>
      </a:lt2>
      <a:accent1>
        <a:srgbClr val="B2182B"/>
      </a:accent1>
      <a:accent2>
        <a:srgbClr val="EF8A62"/>
      </a:accent2>
      <a:accent3>
        <a:srgbClr val="FDDBC7"/>
      </a:accent3>
      <a:accent4>
        <a:srgbClr val="D1E5F0"/>
      </a:accent4>
      <a:accent5>
        <a:srgbClr val="67A9CF"/>
      </a:accent5>
      <a:accent6>
        <a:srgbClr val="2166AC"/>
      </a:accent6>
      <a:hlink>
        <a:srgbClr val="21ABF5"/>
      </a:hlink>
      <a:folHlink>
        <a:srgbClr val="EA7E89"/>
      </a:folHlink>
    </a:clrScheme>
    <a:fontScheme name="TU_2018">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U_2018_Template_1.dotx" id="{C48F7EBC-2026-4565-BECF-2040F3D00F11}" vid="{6ECE651F-7706-4D8A-B54B-C119015469C7}"/>
    </a:ext>
  </a:extLst>
</a:theme>
</file>

<file path=docProps/app.xml><?xml version="1.0" encoding="utf-8"?>
<Properties xmlns="http://schemas.openxmlformats.org/officeDocument/2006/extended-properties" xmlns:vt="http://schemas.openxmlformats.org/officeDocument/2006/docPropsVTypes">
  <Template>TU_2018_Template_1.dotx</Template>
  <TotalTime>46138</TotalTime>
  <Words>3298</Words>
  <Application>Microsoft Office PowerPoint</Application>
  <PresentationFormat>Laiekraan</PresentationFormat>
  <Paragraphs>236</Paragraphs>
  <Slides>43</Slides>
  <Notes>0</Notes>
  <HiddenSlides>0</HiddenSlides>
  <MMClips>0</MMClips>
  <ScaleCrop>false</ScaleCrop>
  <HeadingPairs>
    <vt:vector size="6" baseType="variant">
      <vt:variant>
        <vt:lpstr>Kasutatud fondid</vt:lpstr>
      </vt:variant>
      <vt:variant>
        <vt:i4>2</vt:i4>
      </vt:variant>
      <vt:variant>
        <vt:lpstr>Kujundus</vt:lpstr>
      </vt:variant>
      <vt:variant>
        <vt:i4>1</vt:i4>
      </vt:variant>
      <vt:variant>
        <vt:lpstr>Slaidipealkirjad</vt:lpstr>
      </vt:variant>
      <vt:variant>
        <vt:i4>43</vt:i4>
      </vt:variant>
    </vt:vector>
  </HeadingPairs>
  <TitlesOfParts>
    <vt:vector size="46" baseType="lpstr">
      <vt:lpstr>Arial</vt:lpstr>
      <vt:lpstr>Helvetica</vt:lpstr>
      <vt:lpstr>TU_2018_ppt</vt:lpstr>
      <vt:lpstr>Rahulolu Tallinna ühistranspordiga aastal 2024</vt:lpstr>
      <vt:lpstr>Uuringu metoodika</vt:lpstr>
      <vt:lpstr>Vastajate struktuur (kaalutud), %  </vt:lpstr>
      <vt:lpstr>Kokkuvõte</vt:lpstr>
      <vt:lpstr>Kokkuvõte</vt:lpstr>
      <vt:lpstr>Tulemused</vt:lpstr>
      <vt:lpstr>Liiklemine Tallinnas aastal 2024, %</vt:lpstr>
      <vt:lpstr>Liiklemine Tallinnas aastatel 2024 (põhiliselt), %</vt:lpstr>
      <vt:lpstr>Põhiliselt ühistranspordiga liiklejad, %</vt:lpstr>
      <vt:lpstr>Ühistranspordiga sõitjate osakaalud 2000-2024</vt:lpstr>
      <vt:lpstr>Autoga sõitjate osakaalud 2000-2024</vt:lpstr>
      <vt:lpstr>Transpordiliikide kasutamissagedus</vt:lpstr>
      <vt:lpstr>Transpordiliikide kasutamine </vt:lpstr>
      <vt:lpstr>Ühistranspordi muutumine viimase aasta jooksul</vt:lpstr>
      <vt:lpstr>Ühistranspordi muutumine viimase aasta jooksul</vt:lpstr>
      <vt:lpstr>Transpordivahendi eelistamine</vt:lpstr>
      <vt:lpstr>Transpordivahendi eelistamine</vt:lpstr>
      <vt:lpstr>Rahulolu ühistranspordi korraldusega Tallinnas</vt:lpstr>
      <vt:lpstr>Rahulolu ühistranspordi korraldusega Tallinnas</vt:lpstr>
      <vt:lpstr>Suhtumine uuendustesse linnatranspordis</vt:lpstr>
      <vt:lpstr>Olulisemad tegurid ühistranspordis</vt:lpstr>
      <vt:lpstr>Olulisemad tegurid ühistranspordis</vt:lpstr>
      <vt:lpstr>Keskmine hinnang ühistranspordiliikidele</vt:lpstr>
      <vt:lpstr>Keskmine hinnang ühistranspordiliikidele 2000-2022</vt:lpstr>
      <vt:lpstr>Rahulolu busside, trammide ja trollidega</vt:lpstr>
      <vt:lpstr>Rahulolu bussidega </vt:lpstr>
      <vt:lpstr>Rahulolu trammidega </vt:lpstr>
      <vt:lpstr>Rahulolu erinevate sõidukiliikidega  </vt:lpstr>
      <vt:lpstr>Puhtus ja heakord ühissõidukites </vt:lpstr>
      <vt:lpstr>Puhtus ja heakord ühissõidukites </vt:lpstr>
      <vt:lpstr>Murekohad sõidukite puhtuse osas</vt:lpstr>
      <vt:lpstr>Sõidukijuhtide sõiduoskus ja teenindustase</vt:lpstr>
      <vt:lpstr>Sõidukijuhtide sõiduoskus ja teenindustase</vt:lpstr>
      <vt:lpstr>Sõidukijuhtide sõiduoskus ja teenindustase</vt:lpstr>
      <vt:lpstr>Sõidukiliikide võrdlus juhtide teenindustaseme osas</vt:lpstr>
      <vt:lpstr>Trollide asendamine</vt:lpstr>
      <vt:lpstr>Sotsiaaltransport</vt:lpstr>
      <vt:lpstr>Harjumaa valdade teenindamine, eelistatud vallad</vt:lpstr>
      <vt:lpstr>Ühistranspordi rajad</vt:lpstr>
      <vt:lpstr>Kütus TLT bussides</vt:lpstr>
      <vt:lpstr>Suunad trammitee laiendamiseks</vt:lpstr>
      <vt:lpstr>Mis tingimustel eelistaks ühistransporti autole</vt:lpstr>
      <vt:lpstr>Ettepanekud TLT-le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Tallinna ühistransport</dc:title>
  <dc:creator>Karin</dc:creator>
  <cp:lastModifiedBy>Kadri Penjam</cp:lastModifiedBy>
  <cp:revision>1110</cp:revision>
  <cp:lastPrinted>2023-03-28T10:31:52Z</cp:lastPrinted>
  <dcterms:created xsi:type="dcterms:W3CDTF">2018-12-18T14:04:39Z</dcterms:created>
  <dcterms:modified xsi:type="dcterms:W3CDTF">2025-06-12T10:36:50Z</dcterms:modified>
</cp:coreProperties>
</file>