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257" r:id="rId3"/>
    <p:sldId id="285" r:id="rId4"/>
    <p:sldId id="269" r:id="rId5"/>
    <p:sldId id="262" r:id="rId6"/>
    <p:sldId id="279" r:id="rId7"/>
    <p:sldId id="268" r:id="rId8"/>
    <p:sldId id="314" r:id="rId9"/>
    <p:sldId id="313" r:id="rId10"/>
    <p:sldId id="297" r:id="rId11"/>
    <p:sldId id="310" r:id="rId12"/>
  </p:sldIdLst>
  <p:sldSz cx="12192000" cy="6858000"/>
  <p:notesSz cx="6886575" cy="10018713"/>
  <p:defaultTextStyle>
    <a:defPPr rtl="0"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o Parbus" initials="IP" lastIdx="1" clrIdx="0">
    <p:extLst>
      <p:ext uri="{19B8F6BF-5375-455C-9EA6-DF929625EA0E}">
        <p15:presenceInfo xmlns:p15="http://schemas.microsoft.com/office/powerpoint/2012/main" userId="S::IParbus@tbt.ee::aa9a6fc2-ce0a-4764-aca6-fcfc46f27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8C00F-BAC1-4C71-8B3E-035D58149FDC}" v="10" dt="2020-12-10T10:02:5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69231" autoAdjust="0"/>
  </p:normalViewPr>
  <p:slideViewPr>
    <p:cSldViewPr snapToGrid="0">
      <p:cViewPr varScale="1">
        <p:scale>
          <a:sx n="78" d="100"/>
          <a:sy n="78" d="100"/>
        </p:scale>
        <p:origin x="64" y="88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'1,2 (20)'!$C$44</c:f>
              <c:strCache>
                <c:ptCount val="1"/>
                <c:pt idx="0">
                  <c:v>Used mainly public transport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'1,2 (20)'!$B$45:$B$59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3">
                  <c:v>2018</c:v>
                </c:pt>
                <c:pt idx="14">
                  <c:v>2020</c:v>
                </c:pt>
              </c:numCache>
            </c:numRef>
          </c:cat>
          <c:val>
            <c:numRef>
              <c:f>'1,2 (20)'!$C$45:$C$59</c:f>
              <c:numCache>
                <c:formatCode>General</c:formatCode>
                <c:ptCount val="15"/>
                <c:pt idx="0">
                  <c:v>55</c:v>
                </c:pt>
                <c:pt idx="1">
                  <c:v>60</c:v>
                </c:pt>
                <c:pt idx="2">
                  <c:v>69</c:v>
                </c:pt>
                <c:pt idx="3">
                  <c:v>59</c:v>
                </c:pt>
                <c:pt idx="4">
                  <c:v>49</c:v>
                </c:pt>
                <c:pt idx="5">
                  <c:v>51</c:v>
                </c:pt>
                <c:pt idx="6">
                  <c:v>53</c:v>
                </c:pt>
                <c:pt idx="7">
                  <c:v>50</c:v>
                </c:pt>
                <c:pt idx="8">
                  <c:v>52</c:v>
                </c:pt>
                <c:pt idx="9">
                  <c:v>43</c:v>
                </c:pt>
                <c:pt idx="10">
                  <c:v>51</c:v>
                </c:pt>
                <c:pt idx="11">
                  <c:v>60</c:v>
                </c:pt>
                <c:pt idx="12">
                  <c:v>48</c:v>
                </c:pt>
                <c:pt idx="13">
                  <c:v>51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6-475E-8E77-51E6BDCF3CB9}"/>
            </c:ext>
          </c:extLst>
        </c:ser>
        <c:ser>
          <c:idx val="1"/>
          <c:order val="1"/>
          <c:tx>
            <c:strRef>
              <c:f>'1,2 (20)'!$G$44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'1,2 (20)'!$B$45:$B$59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3">
                  <c:v>2018</c:v>
                </c:pt>
                <c:pt idx="14">
                  <c:v>2020</c:v>
                </c:pt>
              </c:numCache>
            </c:numRef>
          </c:cat>
          <c:val>
            <c:numRef>
              <c:f>'1,2 (20)'!$D$45:$D$59</c:f>
              <c:numCache>
                <c:formatCode>General</c:formatCode>
                <c:ptCount val="15"/>
                <c:pt idx="0">
                  <c:v>26</c:v>
                </c:pt>
                <c:pt idx="1">
                  <c:v>28</c:v>
                </c:pt>
                <c:pt idx="2">
                  <c:v>22</c:v>
                </c:pt>
                <c:pt idx="3">
                  <c:v>27</c:v>
                </c:pt>
                <c:pt idx="4">
                  <c:v>35</c:v>
                </c:pt>
                <c:pt idx="5">
                  <c:v>22</c:v>
                </c:pt>
                <c:pt idx="6">
                  <c:v>25</c:v>
                </c:pt>
                <c:pt idx="7">
                  <c:v>28</c:v>
                </c:pt>
                <c:pt idx="8">
                  <c:v>23</c:v>
                </c:pt>
                <c:pt idx="9">
                  <c:v>33</c:v>
                </c:pt>
                <c:pt idx="10">
                  <c:v>33</c:v>
                </c:pt>
                <c:pt idx="11">
                  <c:v>28</c:v>
                </c:pt>
                <c:pt idx="12">
                  <c:v>32</c:v>
                </c:pt>
                <c:pt idx="13">
                  <c:v>39</c:v>
                </c:pt>
                <c:pt idx="1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6-475E-8E77-51E6BDCF3CB9}"/>
            </c:ext>
          </c:extLst>
        </c:ser>
        <c:ser>
          <c:idx val="2"/>
          <c:order val="2"/>
          <c:tx>
            <c:strRef>
              <c:f>'1,2'!#REF!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'1,2 (20)'!$B$45:$B$59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3">
                  <c:v>2018</c:v>
                </c:pt>
                <c:pt idx="14">
                  <c:v>2020</c:v>
                </c:pt>
              </c:numCache>
            </c:numRef>
          </c:cat>
          <c:val>
            <c:numRef>
              <c:f>'1,2'!#REF!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B6-475E-8E77-51E6BDCF3CB9}"/>
            </c:ext>
          </c:extLst>
        </c:ser>
        <c:ser>
          <c:idx val="3"/>
          <c:order val="3"/>
          <c:tx>
            <c:strRef>
              <c:f>'1,2 (20)'!$E$44</c:f>
              <c:strCache>
                <c:ptCount val="1"/>
                <c:pt idx="0">
                  <c:v>Occasionally used public transport 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'1,2 (20)'!$B$45:$B$59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3">
                  <c:v>2018</c:v>
                </c:pt>
                <c:pt idx="14">
                  <c:v>2020</c:v>
                </c:pt>
              </c:numCache>
            </c:numRef>
          </c:cat>
          <c:val>
            <c:numRef>
              <c:f>'1,2 (20)'!$E$45:$E$59</c:f>
              <c:numCache>
                <c:formatCode>General</c:formatCode>
                <c:ptCount val="15"/>
                <c:pt idx="0">
                  <c:v>81</c:v>
                </c:pt>
                <c:pt idx="1">
                  <c:v>88</c:v>
                </c:pt>
                <c:pt idx="2">
                  <c:v>91</c:v>
                </c:pt>
                <c:pt idx="3">
                  <c:v>86</c:v>
                </c:pt>
                <c:pt idx="4">
                  <c:v>84</c:v>
                </c:pt>
                <c:pt idx="5">
                  <c:v>73</c:v>
                </c:pt>
                <c:pt idx="6">
                  <c:v>78</c:v>
                </c:pt>
                <c:pt idx="7">
                  <c:v>77</c:v>
                </c:pt>
                <c:pt idx="8">
                  <c:v>75</c:v>
                </c:pt>
                <c:pt idx="9">
                  <c:v>76</c:v>
                </c:pt>
                <c:pt idx="10">
                  <c:v>84</c:v>
                </c:pt>
                <c:pt idx="11">
                  <c:v>88</c:v>
                </c:pt>
                <c:pt idx="12">
                  <c:v>80</c:v>
                </c:pt>
                <c:pt idx="13">
                  <c:v>90</c:v>
                </c:pt>
                <c:pt idx="1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B6-475E-8E77-51E6BDCF3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54853552"/>
        <c:axId val="-1854844304"/>
      </c:barChart>
      <c:catAx>
        <c:axId val="-18548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t-EE"/>
          </a:p>
        </c:txPr>
        <c:crossAx val="-1854844304"/>
        <c:crosses val="autoZero"/>
        <c:auto val="1"/>
        <c:lblAlgn val="ctr"/>
        <c:lblOffset val="100"/>
        <c:noMultiLvlLbl val="0"/>
      </c:catAx>
      <c:valAx>
        <c:axId val="-185484430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t-EE"/>
          </a:p>
        </c:txPr>
        <c:crossAx val="-18548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t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954775814313534"/>
          <c:y val="0.1967474611412427"/>
          <c:w val="0.4269874330224851"/>
          <c:h val="0.739770487419808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B-49F9-B1B0-F6681C5735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B-49F9-B1B0-F6681C5735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B-49F9-B1B0-F6681C5735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B-49F9-B1B0-F6681C573563}"/>
              </c:ext>
            </c:extLst>
          </c:dPt>
          <c:dPt>
            <c:idx val="4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3B-49F9-B1B0-F6681C573563}"/>
              </c:ext>
            </c:extLst>
          </c:dPt>
          <c:dLbls>
            <c:dLbl>
              <c:idx val="1"/>
              <c:layout>
                <c:manualLayout>
                  <c:x val="2.556515113030226E-2"/>
                  <c:y val="5.15433067632070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B-49F9-B1B0-F6681C573563}"/>
                </c:ext>
              </c:extLst>
            </c:dLbl>
            <c:dLbl>
              <c:idx val="2"/>
              <c:layout>
                <c:manualLayout>
                  <c:x val="-0.14289391245449157"/>
                  <c:y val="9.14986632512060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B-49F9-B1B0-F6681C573563}"/>
                </c:ext>
              </c:extLst>
            </c:dLbl>
            <c:dLbl>
              <c:idx val="4"/>
              <c:layout>
                <c:manualLayout>
                  <c:x val="9.0125427869903366E-2"/>
                  <c:y val="0.116526607357126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3B-49F9-B1B0-F6681C573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'21, 22,23,24 (20)'!$B$46:$B$50</c:f>
              <c:strCache>
                <c:ptCount val="5"/>
                <c:pt idx="0">
                  <c:v>Do not support </c:v>
                </c:pt>
                <c:pt idx="1">
                  <c:v>Rather do not support </c:v>
                </c:pt>
                <c:pt idx="2">
                  <c:v>Rather support </c:v>
                </c:pt>
                <c:pt idx="3">
                  <c:v>Support</c:v>
                </c:pt>
                <c:pt idx="4">
                  <c:v>Cannot say </c:v>
                </c:pt>
              </c:strCache>
            </c:strRef>
          </c:cat>
          <c:val>
            <c:numRef>
              <c:f>'21, 22,23,24 (20)'!$C$46:$C$50</c:f>
              <c:numCache>
                <c:formatCode>0</c:formatCode>
                <c:ptCount val="5"/>
                <c:pt idx="0">
                  <c:v>2.2649595269772611</c:v>
                </c:pt>
                <c:pt idx="1">
                  <c:v>4.5447752432822108</c:v>
                </c:pt>
                <c:pt idx="2">
                  <c:v>28.186828189035072</c:v>
                </c:pt>
                <c:pt idx="3">
                  <c:v>49.53837521976088</c:v>
                </c:pt>
                <c:pt idx="4">
                  <c:v>15.465061820944653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3B-49F9-B1B0-F6681C573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903740157480311"/>
          <c:y val="2.5770268299795871E-2"/>
          <c:w val="0.36879593175853015"/>
          <c:h val="0.879646398366870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 (20)'!$B$43:$B$51</c:f>
              <c:strCache>
                <c:ptCount val="9"/>
                <c:pt idx="0">
                  <c:v>Less changing from a vehicle to another</c:v>
                </c:pt>
                <c:pt idx="1">
                  <c:v>Sorter intervals </c:v>
                </c:pt>
                <c:pt idx="2">
                  <c:v>Stops closer to home/destination</c:v>
                </c:pt>
                <c:pt idx="3">
                  <c:v>Emptier vehicles</c:v>
                </c:pt>
                <c:pt idx="4">
                  <c:v>Better beginning and end times</c:v>
                </c:pt>
                <c:pt idx="5">
                  <c:v>Safer in the vehicle</c:v>
                </c:pt>
                <c:pt idx="6">
                  <c:v>Other</c:v>
                </c:pt>
                <c:pt idx="7">
                  <c:v>Nothing/am not planning to use public transport</c:v>
                </c:pt>
                <c:pt idx="8">
                  <c:v>Cannot say</c:v>
                </c:pt>
              </c:strCache>
            </c:strRef>
          </c:cat>
          <c:val>
            <c:numRef>
              <c:f>'27 (20)'!$C$43:$C$51</c:f>
              <c:numCache>
                <c:formatCode>0</c:formatCode>
                <c:ptCount val="9"/>
                <c:pt idx="0">
                  <c:v>36.645277001209827</c:v>
                </c:pt>
                <c:pt idx="1">
                  <c:v>21.402923418083613</c:v>
                </c:pt>
                <c:pt idx="2">
                  <c:v>19.802751622163825</c:v>
                </c:pt>
                <c:pt idx="3">
                  <c:v>11.511680458228419</c:v>
                </c:pt>
                <c:pt idx="4">
                  <c:v>6.7582861689128846</c:v>
                </c:pt>
                <c:pt idx="5">
                  <c:v>3.0901016137015427</c:v>
                </c:pt>
                <c:pt idx="6">
                  <c:v>5.3502858276467364</c:v>
                </c:pt>
                <c:pt idx="7">
                  <c:v>21.677013178655194</c:v>
                </c:pt>
                <c:pt idx="8">
                  <c:v>15.162694288055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7-45DA-B95C-7413315943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685822816"/>
        <c:axId val="-1685814656"/>
      </c:barChart>
      <c:catAx>
        <c:axId val="-1685822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85814656"/>
        <c:crosses val="autoZero"/>
        <c:auto val="1"/>
        <c:lblAlgn val="ctr"/>
        <c:lblOffset val="100"/>
        <c:noMultiLvlLbl val="0"/>
      </c:catAx>
      <c:valAx>
        <c:axId val="-16858146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8582281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9741403147174"/>
          <c:y val="0.17880959761919524"/>
          <c:w val="0.72667618643240217"/>
          <c:h val="0.69671936677206692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'13 (20)'!$F$2</c:f>
              <c:strCache>
                <c:ptCount val="1"/>
                <c:pt idx="0">
                  <c:v>5 - Very good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(20)'!$F$3:$F$5</c:f>
              <c:numCache>
                <c:formatCode>0</c:formatCode>
                <c:ptCount val="3"/>
                <c:pt idx="0">
                  <c:v>44.240362561213374</c:v>
                </c:pt>
                <c:pt idx="1">
                  <c:v>32.074548535266231</c:v>
                </c:pt>
                <c:pt idx="2">
                  <c:v>27.621459954921786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0-451A-9259-3D0D89B78B68}"/>
            </c:ext>
          </c:extLst>
        </c:ser>
        <c:ser>
          <c:idx val="2"/>
          <c:order val="1"/>
          <c:tx>
            <c:strRef>
              <c:f>'13 (20)'!$E$2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(20)'!$E$3:$E$5</c:f>
              <c:numCache>
                <c:formatCode>0</c:formatCode>
                <c:ptCount val="3"/>
                <c:pt idx="0">
                  <c:v>42.937219685722809</c:v>
                </c:pt>
                <c:pt idx="1">
                  <c:v>46.229871730062065</c:v>
                </c:pt>
                <c:pt idx="2">
                  <c:v>33.924851368534384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A0-451A-9259-3D0D89B78B68}"/>
            </c:ext>
          </c:extLst>
        </c:ser>
        <c:ser>
          <c:idx val="4"/>
          <c:order val="2"/>
          <c:tx>
            <c:strRef>
              <c:f>'13 (20)'!$D$2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(20)'!$D$3:$D$5</c:f>
              <c:numCache>
                <c:formatCode>0</c:formatCode>
                <c:ptCount val="3"/>
                <c:pt idx="0">
                  <c:v>8.3632283343481397</c:v>
                </c:pt>
                <c:pt idx="1">
                  <c:v>19.551214841420094</c:v>
                </c:pt>
                <c:pt idx="2">
                  <c:v>20.689508884597522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0-451A-9259-3D0D89B78B68}"/>
            </c:ext>
          </c:extLst>
        </c:ser>
        <c:ser>
          <c:idx val="1"/>
          <c:order val="3"/>
          <c:tx>
            <c:strRef>
              <c:f>'13 (20)'!$C$2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(20)'!$C$3:$C$5</c:f>
              <c:numCache>
                <c:formatCode>0</c:formatCode>
                <c:ptCount val="3"/>
                <c:pt idx="0">
                  <c:v>0.72840798801742002</c:v>
                </c:pt>
                <c:pt idx="1">
                  <c:v>0.53617052804510168</c:v>
                </c:pt>
                <c:pt idx="2">
                  <c:v>4.2981942584330124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A0-451A-9259-3D0D89B78B68}"/>
            </c:ext>
          </c:extLst>
        </c:ser>
        <c:ser>
          <c:idx val="0"/>
          <c:order val="4"/>
          <c:tx>
            <c:strRef>
              <c:f>'13 (20)'!$B$2</c:f>
              <c:strCache>
                <c:ptCount val="1"/>
                <c:pt idx="0">
                  <c:v>1 -Very bad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(20)'!$B$3:$B$5</c:f>
              <c:numCache>
                <c:formatCode>0</c:formatCode>
                <c:ptCount val="3"/>
                <c:pt idx="0">
                  <c:v>0</c:v>
                </c:pt>
                <c:pt idx="1">
                  <c:v>0.55943472551635309</c:v>
                </c:pt>
                <c:pt idx="2">
                  <c:v>1.2542663789226569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A0-451A-9259-3D0D89B78B68}"/>
            </c:ext>
          </c:extLst>
        </c:ser>
        <c:ser>
          <c:idx val="5"/>
          <c:order val="5"/>
          <c:tx>
            <c:strRef>
              <c:f>'13 (20)'!$G$2</c:f>
              <c:strCache>
                <c:ptCount val="1"/>
                <c:pt idx="0">
                  <c:v>Cannot say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 (20)'!$A$3:$A$5</c:f>
              <c:strCache>
                <c:ptCount val="3"/>
                <c:pt idx="0">
                  <c:v>Trams</c:v>
                </c:pt>
                <c:pt idx="1">
                  <c:v>Buses</c:v>
                </c:pt>
                <c:pt idx="2">
                  <c:v>Trolleys</c:v>
                </c:pt>
              </c:strCache>
            </c:strRef>
          </c:cat>
          <c:val>
            <c:numRef>
              <c:f>'13 (20)'!$G$3:$G$5</c:f>
              <c:numCache>
                <c:formatCode>0</c:formatCode>
                <c:ptCount val="3"/>
                <c:pt idx="0">
                  <c:v>3.7307814306982685</c:v>
                </c:pt>
                <c:pt idx="1">
                  <c:v>1.0487596396901531</c:v>
                </c:pt>
                <c:pt idx="2">
                  <c:v>12.211719154590677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A0-451A-9259-3D0D89B78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842655648"/>
        <c:axId val="-1842657824"/>
      </c:barChart>
      <c:catAx>
        <c:axId val="-184265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t-EE"/>
          </a:p>
        </c:txPr>
        <c:crossAx val="-1842657824"/>
        <c:crosses val="autoZero"/>
        <c:auto val="1"/>
        <c:lblAlgn val="ctr"/>
        <c:lblOffset val="100"/>
        <c:noMultiLvlLbl val="0"/>
      </c:catAx>
      <c:valAx>
        <c:axId val="-18426578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t-EE"/>
          </a:p>
        </c:txPr>
        <c:crossAx val="-18426556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19710676809698E-2"/>
          <c:y val="4.3782247426325596E-2"/>
          <c:w val="0.86940003931787546"/>
          <c:h val="0.92241379310344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'5 (20)'!$B$3</c:f>
              <c:strCache>
                <c:ptCount val="1"/>
                <c:pt idx="0">
                  <c:v>Rating 1-5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'5 (20)'!$C$2:$T$2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'5 (20)'!$C$3:$T$3</c:f>
              <c:numCache>
                <c:formatCode>0.00</c:formatCode>
                <c:ptCount val="18"/>
                <c:pt idx="0">
                  <c:v>3.62</c:v>
                </c:pt>
                <c:pt idx="1">
                  <c:v>3.74</c:v>
                </c:pt>
                <c:pt idx="2">
                  <c:v>3.88</c:v>
                </c:pt>
                <c:pt idx="3">
                  <c:v>3.91</c:v>
                </c:pt>
                <c:pt idx="4">
                  <c:v>3.7</c:v>
                </c:pt>
                <c:pt idx="5">
                  <c:v>3.88</c:v>
                </c:pt>
                <c:pt idx="6" formatCode="General">
                  <c:v>3.76</c:v>
                </c:pt>
                <c:pt idx="7" formatCode="General">
                  <c:v>3.84</c:v>
                </c:pt>
                <c:pt idx="8" formatCode="General">
                  <c:v>3.74</c:v>
                </c:pt>
                <c:pt idx="9" formatCode="General">
                  <c:v>3.69</c:v>
                </c:pt>
                <c:pt idx="10" formatCode="General">
                  <c:v>3.61</c:v>
                </c:pt>
                <c:pt idx="11">
                  <c:v>3.726514272966992</c:v>
                </c:pt>
                <c:pt idx="12" formatCode="General">
                  <c:v>3.89</c:v>
                </c:pt>
                <c:pt idx="13" formatCode="General">
                  <c:v>3.93</c:v>
                </c:pt>
                <c:pt idx="14" formatCode="General">
                  <c:v>4.13</c:v>
                </c:pt>
                <c:pt idx="15" formatCode="General">
                  <c:v>4.08</c:v>
                </c:pt>
                <c:pt idx="16" formatCode="General">
                  <c:v>4.1100000000000003</c:v>
                </c:pt>
                <c:pt idx="17">
                  <c:v>4.0902703762379335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0C-4AB1-A7A3-3D5B5465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1289696"/>
        <c:axId val="-1691297312"/>
      </c:scatterChart>
      <c:valAx>
        <c:axId val="-1691289696"/>
        <c:scaling>
          <c:orientation val="minMax"/>
          <c:max val="2020"/>
          <c:min val="200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97312"/>
        <c:crossesAt val="2"/>
        <c:crossBetween val="midCat"/>
        <c:majorUnit val="1"/>
        <c:minorUnit val="1"/>
      </c:valAx>
      <c:valAx>
        <c:axId val="-1691297312"/>
        <c:scaling>
          <c:orientation val="minMax"/>
          <c:max val="5"/>
          <c:min val="1"/>
        </c:scaling>
        <c:delete val="0"/>
        <c:axPos val="l"/>
        <c:majorGridlines>
          <c:spPr>
            <a:ln w="367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40" b="0" i="0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t-EE"/>
                  <a:t>Rating</a:t>
                </a:r>
              </a:p>
              <a:p>
                <a:pPr>
                  <a:defRPr sz="1040" b="0" i="0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t-EE"/>
                  <a:t> 1-5</a:t>
                </a:r>
              </a:p>
            </c:rich>
          </c:tx>
          <c:layout>
            <c:manualLayout>
              <c:xMode val="edge"/>
              <c:yMode val="edge"/>
              <c:x val="1.3227510383727631E-2"/>
              <c:y val="0.29741387492615085"/>
            </c:manualLayout>
          </c:layout>
          <c:overlay val="0"/>
          <c:spPr>
            <a:noFill/>
            <a:ln w="29409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6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9696"/>
        <c:crossesAt val="2000"/>
        <c:crossBetween val="midCat"/>
        <c:majorUnit val="1"/>
        <c:minorUnit val="0.25"/>
      </c:valAx>
      <c:spPr>
        <a:solidFill>
          <a:srgbClr val="FFFFFF"/>
        </a:solidFill>
        <a:ln w="14701">
          <a:noFill/>
          <a:prstDash val="solid"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274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t-E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6682065714458"/>
          <c:y val="0.42435773886473144"/>
          <c:w val="0.83835972115368096"/>
          <c:h val="0.362747678928193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'5 (20)'!$B$22</c:f>
              <c:strCache>
                <c:ptCount val="1"/>
                <c:pt idx="0">
                  <c:v>Completely statisfied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(20)'!$B$23</c:f>
              <c:numCache>
                <c:formatCode>0</c:formatCode>
                <c:ptCount val="1"/>
                <c:pt idx="0">
                  <c:v>30.643570966314616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4-4A6F-9E71-ABE95E8FEF39}"/>
            </c:ext>
          </c:extLst>
        </c:ser>
        <c:ser>
          <c:idx val="1"/>
          <c:order val="1"/>
          <c:tx>
            <c:strRef>
              <c:f>'5 (20)'!$C$22</c:f>
              <c:strCache>
                <c:ptCount val="1"/>
                <c:pt idx="0">
                  <c:v>Fairly satisfaid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(20)'!$C$23</c:f>
              <c:numCache>
                <c:formatCode>0</c:formatCode>
                <c:ptCount val="1"/>
                <c:pt idx="0">
                  <c:v>50.741077558428394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4-4A6F-9E71-ABE95E8FEF39}"/>
            </c:ext>
          </c:extLst>
        </c:ser>
        <c:ser>
          <c:idx val="4"/>
          <c:order val="2"/>
          <c:tx>
            <c:strRef>
              <c:f>'5 (20)'!$D$22</c:f>
              <c:strCache>
                <c:ptCount val="1"/>
                <c:pt idx="0">
                  <c:v>Neither satisfied or unsatisfied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(20)'!$D$23</c:f>
              <c:numCache>
                <c:formatCode>0</c:formatCode>
                <c:ptCount val="1"/>
                <c:pt idx="0">
                  <c:v>13.137877941633208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4-4A6F-9E71-ABE95E8FEF39}"/>
            </c:ext>
          </c:extLst>
        </c:ser>
        <c:ser>
          <c:idx val="2"/>
          <c:order val="3"/>
          <c:tx>
            <c:strRef>
              <c:f>'5 (20)'!$E$22</c:f>
              <c:strCache>
                <c:ptCount val="1"/>
                <c:pt idx="0">
                  <c:v>Fairly unsatisfied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(20)'!$E$23</c:f>
              <c:numCache>
                <c:formatCode>0</c:formatCode>
                <c:ptCount val="1"/>
                <c:pt idx="0">
                  <c:v>3.4055456473764214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84-4A6F-9E71-ABE95E8FEF39}"/>
            </c:ext>
          </c:extLst>
        </c:ser>
        <c:ser>
          <c:idx val="3"/>
          <c:order val="4"/>
          <c:tx>
            <c:strRef>
              <c:f>'5 (20)'!$F$22</c:f>
              <c:strCache>
                <c:ptCount val="1"/>
                <c:pt idx="0">
                  <c:v>Totally dissatisfied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(20)'!$F$23</c:f>
              <c:numCache>
                <c:formatCode>0</c:formatCode>
                <c:ptCount val="1"/>
                <c:pt idx="0">
                  <c:v>0.60014095537569523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84-4A6F-9E71-ABE95E8FEF39}"/>
            </c:ext>
          </c:extLst>
        </c:ser>
        <c:ser>
          <c:idx val="5"/>
          <c:order val="5"/>
          <c:tx>
            <c:strRef>
              <c:f>'5 (20)'!$G$22</c:f>
              <c:strCache>
                <c:ptCount val="1"/>
                <c:pt idx="0">
                  <c:v>Cannot say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(20)'!$A$23</c:f>
              <c:strCache>
                <c:ptCount val="1"/>
                <c:pt idx="0">
                  <c:v>Satsifaction</c:v>
                </c:pt>
              </c:strCache>
            </c:strRef>
          </c:cat>
          <c:val>
            <c:numRef>
              <c:f>'5 (20)'!$G$23</c:f>
              <c:numCache>
                <c:formatCode>0</c:formatCode>
                <c:ptCount val="1"/>
                <c:pt idx="0">
                  <c:v>1.4717869308716565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84-4A6F-9E71-ABE95E8FE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691290240"/>
        <c:axId val="-1691298944"/>
      </c:barChart>
      <c:catAx>
        <c:axId val="-169129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t-EE"/>
          </a:p>
        </c:txPr>
        <c:crossAx val="-1691298944"/>
        <c:crosses val="autoZero"/>
        <c:auto val="1"/>
        <c:lblAlgn val="ctr"/>
        <c:lblOffset val="100"/>
        <c:noMultiLvlLbl val="0"/>
      </c:catAx>
      <c:valAx>
        <c:axId val="-1691298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t-EE"/>
          </a:p>
        </c:txPr>
        <c:crossAx val="-16912902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154142687312539"/>
          <c:y val="4.4271387088790276E-2"/>
          <c:w val="0.66111161404887564"/>
          <c:h val="0.2808519859958331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38891337007218E-2"/>
          <c:y val="0.23710078493709413"/>
          <c:w val="0.87965616045845274"/>
          <c:h val="0.653770039308466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'4 (20)'!$B$8</c:f>
              <c:strCache>
                <c:ptCount val="1"/>
                <c:pt idx="0">
                  <c:v>Bus</c:v>
                </c:pt>
              </c:strCache>
            </c:strRef>
          </c:tx>
          <c:spPr>
            <a:ln w="254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C00000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16"/>
              <c:layout>
                <c:manualLayout>
                  <c:x val="0"/>
                  <c:y val="-4.3818466353677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AC-4D1D-951D-C6373F3F5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(20)'!$C$8:$T$8</c:f>
              <c:numCache>
                <c:formatCode>0</c:formatCode>
                <c:ptCount val="18"/>
                <c:pt idx="0">
                  <c:v>61</c:v>
                </c:pt>
                <c:pt idx="1">
                  <c:v>67</c:v>
                </c:pt>
                <c:pt idx="2">
                  <c:v>64</c:v>
                </c:pt>
                <c:pt idx="3">
                  <c:v>65</c:v>
                </c:pt>
                <c:pt idx="4">
                  <c:v>62</c:v>
                </c:pt>
                <c:pt idx="5">
                  <c:v>59.090910969158031</c:v>
                </c:pt>
                <c:pt idx="6">
                  <c:v>57.172050371240495</c:v>
                </c:pt>
                <c:pt idx="7">
                  <c:v>53.993325205548039</c:v>
                </c:pt>
                <c:pt idx="8">
                  <c:v>63.759424880383627</c:v>
                </c:pt>
                <c:pt idx="9">
                  <c:v>60.284572981887798</c:v>
                </c:pt>
                <c:pt idx="10">
                  <c:v>55.750266525546735</c:v>
                </c:pt>
                <c:pt idx="11">
                  <c:v>62.644469007447476</c:v>
                </c:pt>
                <c:pt idx="12">
                  <c:v>57.510408415032074</c:v>
                </c:pt>
                <c:pt idx="13">
                  <c:v>49</c:v>
                </c:pt>
                <c:pt idx="14">
                  <c:v>47.298304532730988</c:v>
                </c:pt>
                <c:pt idx="15" formatCode="General">
                  <c:v>58</c:v>
                </c:pt>
                <c:pt idx="16">
                  <c:v>48.098639191353229</c:v>
                </c:pt>
                <c:pt idx="17">
                  <c:v>61.883145293726791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AC-4D1D-951D-C6373F3F589F}"/>
            </c:ext>
          </c:extLst>
        </c:ser>
        <c:ser>
          <c:idx val="1"/>
          <c:order val="1"/>
          <c:tx>
            <c:strRef>
              <c:f>'4 (20)'!$B$9</c:f>
              <c:strCache>
                <c:ptCount val="1"/>
                <c:pt idx="0">
                  <c:v>Tram</c:v>
                </c:pt>
              </c:strCache>
            </c:strRef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triangle"/>
            <c:size val="2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dLbls>
            <c:dLbl>
              <c:idx val="16"/>
              <c:layout>
                <c:manualLayout>
                  <c:x val="0"/>
                  <c:y val="0.1001564945226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AC-4D1D-951D-C6373F3F5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(20)'!$C$9:$T$9</c:f>
              <c:numCache>
                <c:formatCode>0</c:formatCode>
                <c:ptCount val="18"/>
                <c:pt idx="0">
                  <c:v>16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  <c:pt idx="4">
                  <c:v>8</c:v>
                </c:pt>
                <c:pt idx="5">
                  <c:v>17.387147946177929</c:v>
                </c:pt>
                <c:pt idx="6">
                  <c:v>12.778201496129023</c:v>
                </c:pt>
                <c:pt idx="7">
                  <c:v>20.362884767634622</c:v>
                </c:pt>
                <c:pt idx="8">
                  <c:v>13.659982886597701</c:v>
                </c:pt>
                <c:pt idx="9">
                  <c:v>15.177861538212227</c:v>
                </c:pt>
                <c:pt idx="10">
                  <c:v>15.836348587422828</c:v>
                </c:pt>
                <c:pt idx="11">
                  <c:v>16.865953865848372</c:v>
                </c:pt>
                <c:pt idx="12">
                  <c:v>12.899258189562623</c:v>
                </c:pt>
                <c:pt idx="13">
                  <c:v>14</c:v>
                </c:pt>
                <c:pt idx="14">
                  <c:v>18.23759768950891</c:v>
                </c:pt>
                <c:pt idx="15" formatCode="General">
                  <c:v>32</c:v>
                </c:pt>
                <c:pt idx="16">
                  <c:v>44.569593161192827</c:v>
                </c:pt>
                <c:pt idx="17">
                  <c:v>33.915405898529407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AC-4D1D-951D-C6373F3F589F}"/>
            </c:ext>
          </c:extLst>
        </c:ser>
        <c:ser>
          <c:idx val="2"/>
          <c:order val="2"/>
          <c:tx>
            <c:strRef>
              <c:f>'4 (20)'!$B$10</c:f>
              <c:strCache>
                <c:ptCount val="1"/>
                <c:pt idx="0">
                  <c:v>Trolley</c:v>
                </c:pt>
              </c:strCache>
            </c:strRef>
          </c:tx>
          <c:spPr>
            <a:ln w="25400" cap="rnd" cmpd="sng" algn="ctr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triangle"/>
            <c:size val="2"/>
            <c:spPr>
              <a:solidFill>
                <a:srgbClr val="0070C0"/>
              </a:solidFill>
              <a:ln w="6350" cap="flat" cmpd="sng" algn="ctr">
                <a:solidFill>
                  <a:srgbClr val="0070C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(20)'!$C$10:$T$10</c:f>
              <c:numCache>
                <c:formatCode>0</c:formatCode>
                <c:ptCount val="18"/>
                <c:pt idx="0">
                  <c:v>16</c:v>
                </c:pt>
                <c:pt idx="1">
                  <c:v>11</c:v>
                </c:pt>
                <c:pt idx="2">
                  <c:v>15</c:v>
                </c:pt>
                <c:pt idx="3">
                  <c:v>15</c:v>
                </c:pt>
                <c:pt idx="4">
                  <c:v>19</c:v>
                </c:pt>
                <c:pt idx="5">
                  <c:v>13.736746652650403</c:v>
                </c:pt>
                <c:pt idx="6">
                  <c:v>16.404622612117546</c:v>
                </c:pt>
                <c:pt idx="7">
                  <c:v>13.910657423100115</c:v>
                </c:pt>
                <c:pt idx="8">
                  <c:v>13.485975981956905</c:v>
                </c:pt>
                <c:pt idx="9">
                  <c:v>14.035063025942389</c:v>
                </c:pt>
                <c:pt idx="10">
                  <c:v>16.728669027656117</c:v>
                </c:pt>
                <c:pt idx="11">
                  <c:v>12.423828339428505</c:v>
                </c:pt>
                <c:pt idx="12">
                  <c:v>5.8188051304591486</c:v>
                </c:pt>
                <c:pt idx="13">
                  <c:v>11</c:v>
                </c:pt>
                <c:pt idx="14">
                  <c:v>9.945161369151986</c:v>
                </c:pt>
                <c:pt idx="15" formatCode="General">
                  <c:v>10</c:v>
                </c:pt>
                <c:pt idx="16">
                  <c:v>7.3317676474539333</c:v>
                </c:pt>
                <c:pt idx="17">
                  <c:v>4.2014488077438186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AC-4D1D-951D-C6373F3F589F}"/>
            </c:ext>
          </c:extLst>
        </c:ser>
        <c:ser>
          <c:idx val="3"/>
          <c:order val="3"/>
          <c:tx>
            <c:strRef>
              <c:f>'4 (20)'!$B$11</c:f>
              <c:strCache>
                <c:ptCount val="1"/>
                <c:pt idx="0">
                  <c:v>Electric train</c:v>
                </c:pt>
              </c:strCache>
            </c:strRef>
          </c:tx>
          <c:spPr>
            <a:ln w="1905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chemeClr val="accent4"/>
              </a:solidFill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xVal>
            <c:numRef>
              <c:f>'4 (20)'!$C$7:$T$7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2017</c:v>
                </c:pt>
                <c:pt idx="16">
                  <c:v>2018</c:v>
                </c:pt>
                <c:pt idx="17">
                  <c:v>2020</c:v>
                </c:pt>
              </c:numCache>
            </c:numRef>
          </c:xVal>
          <c:yVal>
            <c:numRef>
              <c:f>'4 (20)'!$C$11:$T$11</c:f>
              <c:numCache>
                <c:formatCode>0</c:formatCode>
                <c:ptCount val="18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12</c:v>
                </c:pt>
                <c:pt idx="4">
                  <c:v>11</c:v>
                </c:pt>
                <c:pt idx="5">
                  <c:v>9.7851944320135527</c:v>
                </c:pt>
                <c:pt idx="6">
                  <c:v>12.920734642008856</c:v>
                </c:pt>
                <c:pt idx="7">
                  <c:v>11.180071918421495</c:v>
                </c:pt>
                <c:pt idx="8">
                  <c:v>6.9564536390869218</c:v>
                </c:pt>
                <c:pt idx="9">
                  <c:v>10.502502453957659</c:v>
                </c:pt>
                <c:pt idx="10">
                  <c:v>11.68471585937429</c:v>
                </c:pt>
                <c:pt idx="11">
                  <c:v>7.9171894002944123</c:v>
                </c:pt>
                <c:pt idx="12">
                  <c:v>22.254655708219129</c:v>
                </c:pt>
                <c:pt idx="13">
                  <c:v>26</c:v>
                </c:pt>
                <c:pt idx="14">
                  <c:v>24.518936408608177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AC-4D1D-951D-C6373F3F5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91284256"/>
        <c:axId val="-1691283712"/>
      </c:scatterChart>
      <c:valAx>
        <c:axId val="-1691284256"/>
        <c:scaling>
          <c:orientation val="minMax"/>
          <c:max val="2020"/>
          <c:min val="2000"/>
        </c:scaling>
        <c:delete val="0"/>
        <c:axPos val="b"/>
        <c:majorGridlines>
          <c:spPr>
            <a:ln w="2973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973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45" b="1" i="0" u="none" strike="noStrike" kern="1200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3712"/>
        <c:crossesAt val="0"/>
        <c:crossBetween val="midCat"/>
        <c:majorUnit val="1"/>
        <c:minorUnit val="1"/>
      </c:valAx>
      <c:valAx>
        <c:axId val="-1691283712"/>
        <c:scaling>
          <c:orientation val="minMax"/>
          <c:max val="75"/>
          <c:min val="0"/>
        </c:scaling>
        <c:delete val="0"/>
        <c:axPos val="l"/>
        <c:majorGridlines>
          <c:spPr>
            <a:ln w="2973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35" b="0" i="0" u="none" strike="noStrike" kern="1200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t-EE"/>
                  <a:t> %</a:t>
                </a:r>
              </a:p>
            </c:rich>
          </c:tx>
          <c:layout>
            <c:manualLayout>
              <c:xMode val="edge"/>
              <c:yMode val="edge"/>
              <c:x val="2.1489996952184811E-2"/>
              <c:y val="0.52617815912852584"/>
            </c:manualLayout>
          </c:layout>
          <c:overlay val="0"/>
          <c:spPr>
            <a:noFill/>
            <a:ln w="23789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35" b="0" i="0" u="none" strike="noStrike" kern="1200" baseline="0">
                  <a:solidFill>
                    <a:srgbClr val="003366"/>
                  </a:solidFill>
                  <a:latin typeface="Verdana"/>
                  <a:ea typeface="Verdana"/>
                  <a:cs typeface="Verdana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2973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44" b="0" i="0" u="none" strike="noStrike" kern="1200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t-EE"/>
          </a:p>
        </c:txPr>
        <c:crossAx val="-1691284256"/>
        <c:crossesAt val="2000"/>
        <c:crossBetween val="midCat"/>
        <c:majorUnit val="15"/>
        <c:minorUnit val="15"/>
      </c:valAx>
      <c:spPr>
        <a:solidFill>
          <a:srgbClr val="FFFFFF"/>
        </a:solidFill>
        <a:ln w="11894">
          <a:solidFill>
            <a:srgbClr val="808080"/>
          </a:solidFill>
          <a:prstDash val="solid"/>
        </a:ln>
        <a:effectLst/>
      </c:spPr>
    </c:plotArea>
    <c:legend>
      <c:legendPos val="t"/>
      <c:layout>
        <c:manualLayout>
          <c:xMode val="edge"/>
          <c:yMode val="edge"/>
          <c:x val="0.30935324178051588"/>
          <c:y val="7.754153422115112E-2"/>
          <c:w val="0.38264372959389398"/>
          <c:h val="0.12029981326960996"/>
        </c:manualLayout>
      </c:layout>
      <c:overlay val="0"/>
      <c:spPr>
        <a:noFill/>
        <a:ln w="23789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j-lt"/>
              <a:ea typeface="Verdana"/>
              <a:cs typeface="Verdana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 sz="1029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17629046369204"/>
          <c:y val="1.9654053659959172E-2"/>
          <c:w val="0.47399037620297463"/>
          <c:h val="0.893717556138815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(20)'!$B$2:$B$15</c:f>
              <c:strCache>
                <c:ptCount val="14"/>
                <c:pt idx="0">
                  <c:v>Adherence to the schedule</c:v>
                </c:pt>
                <c:pt idx="1">
                  <c:v>Cleanliness, condition of the vehicle</c:v>
                </c:pt>
                <c:pt idx="2">
                  <c:v>Suitable travel intervals</c:v>
                </c:pt>
                <c:pt idx="3">
                  <c:v>Convenience of the vehicle</c:v>
                </c:pt>
                <c:pt idx="4">
                  <c:v>Announcing stops</c:v>
                </c:pt>
                <c:pt idx="5">
                  <c:v>The number of passengers in the traffic</c:v>
                </c:pt>
                <c:pt idx="6">
                  <c:v>Safety in means of public transport</c:v>
                </c:pt>
                <c:pt idx="7">
                  <c:v>Stability of the schedule</c:v>
                </c:pt>
                <c:pt idx="8">
                  <c:v>Internal climate (warmth, ventilation) of the vehicle</c:v>
                </c:pt>
                <c:pt idx="9">
                  <c:v>Behaviour of the driver</c:v>
                </c:pt>
                <c:pt idx="10">
                  <c:v>Locations of stops</c:v>
                </c:pt>
                <c:pt idx="11">
                  <c:v>Speed of arrival of destination</c:v>
                </c:pt>
                <c:pt idx="12">
                  <c:v>Availability of information (schedules, routes)</c:v>
                </c:pt>
                <c:pt idx="13">
                  <c:v>Cannot say</c:v>
                </c:pt>
              </c:strCache>
            </c:strRef>
          </c:cat>
          <c:val>
            <c:numRef>
              <c:f>'12 (20)'!$C$2:$C$15</c:f>
              <c:numCache>
                <c:formatCode>0</c:formatCode>
                <c:ptCount val="14"/>
                <c:pt idx="0">
                  <c:v>78.302982133942081</c:v>
                </c:pt>
                <c:pt idx="1">
                  <c:v>67.780768004564379</c:v>
                </c:pt>
                <c:pt idx="2">
                  <c:v>49.677436218422457</c:v>
                </c:pt>
                <c:pt idx="3">
                  <c:v>36.573364128407313</c:v>
                </c:pt>
                <c:pt idx="4">
                  <c:v>34.568654455197986</c:v>
                </c:pt>
                <c:pt idx="5">
                  <c:v>34.096620158377235</c:v>
                </c:pt>
                <c:pt idx="6">
                  <c:v>29.869992723083527</c:v>
                </c:pt>
                <c:pt idx="7">
                  <c:v>28.875769125506938</c:v>
                </c:pt>
                <c:pt idx="8">
                  <c:v>28.504276036673325</c:v>
                </c:pt>
                <c:pt idx="9">
                  <c:v>21.796721033874292</c:v>
                </c:pt>
                <c:pt idx="10">
                  <c:v>21.270046638542635</c:v>
                </c:pt>
                <c:pt idx="11">
                  <c:v>18.937958825955288</c:v>
                </c:pt>
                <c:pt idx="12">
                  <c:v>15.838505886723578</c:v>
                </c:pt>
                <c:pt idx="13">
                  <c:v>2.6803437084190649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6-42A0-8E03-DAE88227D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842651840"/>
        <c:axId val="-1842663808"/>
      </c:barChart>
      <c:catAx>
        <c:axId val="-184265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3808"/>
        <c:crosses val="autoZero"/>
        <c:auto val="1"/>
        <c:lblAlgn val="ctr"/>
        <c:lblOffset val="100"/>
        <c:noMultiLvlLbl val="0"/>
      </c:catAx>
      <c:valAx>
        <c:axId val="-184266380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518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'12 (20)'!$E$29</c:f>
              <c:strCache>
                <c:ptCount val="1"/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'12 (20)'!$B$30:$B$42</c:f>
              <c:strCache>
                <c:ptCount val="13"/>
                <c:pt idx="0">
                  <c:v>Adherence to the schedule</c:v>
                </c:pt>
                <c:pt idx="1">
                  <c:v>Cleanliness, condition of the vehicle</c:v>
                </c:pt>
                <c:pt idx="2">
                  <c:v>Suitable travel intervals</c:v>
                </c:pt>
                <c:pt idx="3">
                  <c:v>Convenience of the vehicle</c:v>
                </c:pt>
                <c:pt idx="4">
                  <c:v>Announcing stops</c:v>
                </c:pt>
                <c:pt idx="5">
                  <c:v>The number of passengers in the traffic</c:v>
                </c:pt>
                <c:pt idx="6">
                  <c:v>Safety in means of public transport</c:v>
                </c:pt>
                <c:pt idx="7">
                  <c:v>Stability of the schedule</c:v>
                </c:pt>
                <c:pt idx="8">
                  <c:v>Internal climate (warmth, ventilation) of the vehicle</c:v>
                </c:pt>
                <c:pt idx="9">
                  <c:v>Behaviour of the driver</c:v>
                </c:pt>
                <c:pt idx="10">
                  <c:v>Locations of stops</c:v>
                </c:pt>
                <c:pt idx="11">
                  <c:v>Speed of arrival of destination</c:v>
                </c:pt>
                <c:pt idx="12">
                  <c:v>Availability of information (schedules, routes)</c:v>
                </c:pt>
              </c:strCache>
            </c:strRef>
          </c:cat>
          <c: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7-42A8-93FB-9F1C0EA2E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842660000"/>
        <c:axId val="-1842654560"/>
      </c:barChart>
      <c:scatterChart>
        <c:scatterStyle val="lineMarker"/>
        <c:varyColors val="0"/>
        <c:ser>
          <c:idx val="2"/>
          <c:order val="1"/>
          <c:tx>
            <c:strRef>
              <c:f>'12 (20)'!$D$29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>
              <a:solidFill>
                <a:srgbClr val="2166A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2166AC"/>
              </a:solidFill>
              <a:ln w="9525">
                <a:solidFill>
                  <a:srgbClr val="2166AC"/>
                </a:solidFill>
              </a:ln>
              <a:effectLst/>
            </c:spPr>
          </c:marker>
          <c:xVal>
            <c:numRef>
              <c:f>'12 (20)'!$D$30:$D$42</c:f>
              <c:numCache>
                <c:formatCode>0</c:formatCode>
                <c:ptCount val="13"/>
                <c:pt idx="0">
                  <c:v>80.125273299692253</c:v>
                </c:pt>
                <c:pt idx="1">
                  <c:v>65.30335061942813</c:v>
                </c:pt>
                <c:pt idx="2">
                  <c:v>55.887288239124914</c:v>
                </c:pt>
                <c:pt idx="3">
                  <c:v>39.072248177979866</c:v>
                </c:pt>
                <c:pt idx="4">
                  <c:v>26.399246277024481</c:v>
                </c:pt>
                <c:pt idx="5">
                  <c:v>23.669744397128369</c:v>
                </c:pt>
                <c:pt idx="6">
                  <c:v>41.532169525675087</c:v>
                </c:pt>
                <c:pt idx="7">
                  <c:v>43.303386982648703</c:v>
                </c:pt>
                <c:pt idx="8">
                  <c:v>35.676064180470085</c:v>
                </c:pt>
                <c:pt idx="9">
                  <c:v>25.747754620421038</c:v>
                </c:pt>
                <c:pt idx="10">
                  <c:v>25.754129553183848</c:v>
                </c:pt>
                <c:pt idx="11">
                  <c:v>35.322349080920048</c:v>
                </c:pt>
                <c:pt idx="12">
                  <c:v>24.725780915585148</c:v>
                </c:pt>
              </c:numCache>
            </c:numRef>
          </c:xVal>
          <c:y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77-42A8-93FB-9F1C0EA2E8E4}"/>
            </c:ext>
          </c:extLst>
        </c:ser>
        <c:ser>
          <c:idx val="3"/>
          <c:order val="2"/>
          <c:tx>
            <c:strRef>
              <c:f>'12 (20)'!$C$29</c:f>
              <c:strCache>
                <c:ptCount val="1"/>
                <c:pt idx="0">
                  <c:v>2020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'12 (20)'!$C$30:$C$42</c:f>
              <c:numCache>
                <c:formatCode>0</c:formatCode>
                <c:ptCount val="13"/>
                <c:pt idx="0">
                  <c:v>78.302982133942081</c:v>
                </c:pt>
                <c:pt idx="1">
                  <c:v>67.780768004564379</c:v>
                </c:pt>
                <c:pt idx="2">
                  <c:v>49.677436218422457</c:v>
                </c:pt>
                <c:pt idx="3">
                  <c:v>36.573364128407313</c:v>
                </c:pt>
                <c:pt idx="4">
                  <c:v>34.568654455197986</c:v>
                </c:pt>
                <c:pt idx="5">
                  <c:v>34.096620158377235</c:v>
                </c:pt>
                <c:pt idx="6">
                  <c:v>29.869992723083527</c:v>
                </c:pt>
                <c:pt idx="7">
                  <c:v>28.875769125506938</c:v>
                </c:pt>
                <c:pt idx="8">
                  <c:v>28.504276036673325</c:v>
                </c:pt>
                <c:pt idx="9">
                  <c:v>21.796721033874292</c:v>
                </c:pt>
                <c:pt idx="10">
                  <c:v>21.270046638542635</c:v>
                </c:pt>
                <c:pt idx="11">
                  <c:v>18.937958825955288</c:v>
                </c:pt>
                <c:pt idx="12">
                  <c:v>15.838505886723578</c:v>
                </c:pt>
              </c:numCache>
            </c:numRef>
          </c:xVal>
          <c:yVal>
            <c:numRef>
              <c:f>'12 (20)'!$E$30:$E$42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  <c:pt idx="3">
                  <c:v>7</c:v>
                </c:pt>
                <c:pt idx="4">
                  <c:v>9</c:v>
                </c:pt>
                <c:pt idx="5" formatCode="0">
                  <c:v>11</c:v>
                </c:pt>
                <c:pt idx="6">
                  <c:v>13</c:v>
                </c:pt>
                <c:pt idx="7">
                  <c:v>15</c:v>
                </c:pt>
                <c:pt idx="8" formatCode="0">
                  <c:v>17</c:v>
                </c:pt>
                <c:pt idx="9">
                  <c:v>19</c:v>
                </c:pt>
                <c:pt idx="10">
                  <c:v>21</c:v>
                </c:pt>
                <c:pt idx="11" formatCode="0">
                  <c:v>23</c:v>
                </c:pt>
                <c:pt idx="12">
                  <c:v>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77-42A8-93FB-9F1C0EA2E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42662720"/>
        <c:axId val="-1842663264"/>
      </c:scatterChart>
      <c:catAx>
        <c:axId val="-1842660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54560"/>
        <c:crosses val="autoZero"/>
        <c:auto val="1"/>
        <c:lblAlgn val="ctr"/>
        <c:lblOffset val="100"/>
        <c:noMultiLvlLbl val="0"/>
      </c:catAx>
      <c:valAx>
        <c:axId val="-184265456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0000"/>
        <c:crosses val="autoZero"/>
        <c:crossBetween val="between"/>
        <c:majorUnit val="25"/>
      </c:valAx>
      <c:valAx>
        <c:axId val="-1842663264"/>
        <c:scaling>
          <c:orientation val="maxMin"/>
          <c:max val="26"/>
          <c:min val="0"/>
        </c:scaling>
        <c:delete val="0"/>
        <c:axPos val="r"/>
        <c:numFmt formatCode="#,##0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842662720"/>
        <c:crosses val="max"/>
        <c:crossBetween val="midCat"/>
      </c:valAx>
      <c:valAx>
        <c:axId val="-18426627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-1842663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83189601299838"/>
          <c:y val="5.4203224596925385E-2"/>
          <c:w val="0.53985251843519555"/>
          <c:h val="0.80977877765279338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6-484B-A0C3-1D832BBE2E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6-484B-A0C3-1D832BBE2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6-484B-A0C3-1D832BBE2E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6-484B-A0C3-1D832BBE2EB2}"/>
              </c:ext>
            </c:extLst>
          </c:dPt>
          <c:dLbls>
            <c:dLbl>
              <c:idx val="0"/>
              <c:layout>
                <c:manualLayout>
                  <c:x val="-0.151399232990613"/>
                  <c:y val="0.118944605608509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D6-484B-A0C3-1D832BBE2EB2}"/>
                </c:ext>
              </c:extLst>
            </c:dLbl>
            <c:dLbl>
              <c:idx val="1"/>
              <c:layout>
                <c:manualLayout>
                  <c:x val="-0.12340089067813904"/>
                  <c:y val="-0.15316164426815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D6-484B-A0C3-1D832BBE2EB2}"/>
                </c:ext>
              </c:extLst>
            </c:dLbl>
            <c:dLbl>
              <c:idx val="2"/>
              <c:layout>
                <c:manualLayout>
                  <c:x val="-4.2239456909991514E-2"/>
                  <c:y val="-0.10634065478657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D6-484B-A0C3-1D832BBE2EB2}"/>
                </c:ext>
              </c:extLst>
            </c:dLbl>
            <c:dLbl>
              <c:idx val="3"/>
              <c:layout>
                <c:manualLayout>
                  <c:x val="0.18168097408876524"/>
                  <c:y val="-4.0304304067254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D6-484B-A0C3-1D832BBE2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'9, 10 (20)'!$A$21:$A$24</c:f>
              <c:strCache>
                <c:ptCount val="4"/>
                <c:pt idx="0">
                  <c:v>Better in other countries</c:v>
                </c:pt>
                <c:pt idx="1">
                  <c:v>Equivalent to other countries </c:v>
                </c:pt>
                <c:pt idx="2">
                  <c:v>Worse than in other countries </c:v>
                </c:pt>
                <c:pt idx="3">
                  <c:v>Unable to rate </c:v>
                </c:pt>
              </c:strCache>
            </c:strRef>
          </c:cat>
          <c:val>
            <c:numRef>
              <c:f>'9, 10 (20)'!$B$21:$B$24</c:f>
              <c:numCache>
                <c:formatCode>0</c:formatCode>
                <c:ptCount val="4"/>
                <c:pt idx="0">
                  <c:v>29.210008397111629</c:v>
                </c:pt>
                <c:pt idx="1">
                  <c:v>16.354372213462852</c:v>
                </c:pt>
                <c:pt idx="2">
                  <c:v>7.162819760890546</c:v>
                </c:pt>
                <c:pt idx="3">
                  <c:v>47.272799628534955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6-484B-A0C3-1D832BBE2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82786526684163"/>
          <c:y val="9.5804170312044322E-3"/>
          <c:w val="0.40592869641294838"/>
          <c:h val="0.89819772528433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'21, 22,23,24 (20)'!$B$23:$B$32</c:f>
              <c:strCache>
                <c:ptCount val="10"/>
                <c:pt idx="0">
                  <c:v>City center – Lasnamäe </c:v>
                </c:pt>
                <c:pt idx="1">
                  <c:v>City center -  Mustamäe </c:v>
                </c:pt>
                <c:pt idx="2">
                  <c:v>City center – Viimsi </c:v>
                </c:pt>
                <c:pt idx="3">
                  <c:v>City center – Õismäe – Tabasalu </c:v>
                </c:pt>
                <c:pt idx="4">
                  <c:v>City center – Northern-Tallinn via Sõle street </c:v>
                </c:pt>
                <c:pt idx="5">
                  <c:v>City center – Nõmme – Saue</c:v>
                </c:pt>
                <c:pt idx="6">
                  <c:v>City center – Maardu </c:v>
                </c:pt>
                <c:pt idx="7">
                  <c:v>City center – Rae parish</c:v>
                </c:pt>
                <c:pt idx="8">
                  <c:v>Other </c:v>
                </c:pt>
                <c:pt idx="9">
                  <c:v>Cannot say</c:v>
                </c:pt>
              </c:strCache>
            </c:strRef>
          </c:cat>
          <c:val>
            <c:numRef>
              <c:f>'21, 22,23,24 (20)'!$C$23:$C$32</c:f>
              <c:numCache>
                <c:formatCode>0</c:formatCode>
                <c:ptCount val="10"/>
                <c:pt idx="0">
                  <c:v>26.152762797639578</c:v>
                </c:pt>
                <c:pt idx="1">
                  <c:v>24.749625051197491</c:v>
                </c:pt>
                <c:pt idx="2">
                  <c:v>20.720097586109144</c:v>
                </c:pt>
                <c:pt idx="3">
                  <c:v>17.749711753008278</c:v>
                </c:pt>
                <c:pt idx="4">
                  <c:v>12.246408922708445</c:v>
                </c:pt>
                <c:pt idx="5">
                  <c:v>10.22460773272998</c:v>
                </c:pt>
                <c:pt idx="6">
                  <c:v>5.8603908942826362</c:v>
                </c:pt>
                <c:pt idx="7">
                  <c:v>5.0581070483641959</c:v>
                </c:pt>
                <c:pt idx="8">
                  <c:v>1.0146723783114966</c:v>
                </c:pt>
                <c:pt idx="9">
                  <c:v>23.927196016340567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E-4ADB-89A4-E789B11B7B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1630351840"/>
        <c:axId val="-1630356192"/>
      </c:barChart>
      <c:catAx>
        <c:axId val="-163035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30356192"/>
        <c:crosses val="autoZero"/>
        <c:auto val="1"/>
        <c:lblAlgn val="ctr"/>
        <c:lblOffset val="100"/>
        <c:noMultiLvlLbl val="0"/>
      </c:catAx>
      <c:valAx>
        <c:axId val="-16303561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t-EE"/>
          </a:p>
        </c:txPr>
        <c:crossAx val="-16303518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Helvetica" pitchFamily="2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0T14:22:53.52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0.83646</cdr:x>
      <cdr:y>0.23228</cdr:y>
    </cdr:from>
    <cdr:to>
      <cdr:x>0.94037</cdr:x>
      <cdr:y>0.84252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6774" y="561975"/>
          <a:ext cx="581025" cy="1476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/>
        </a:p>
      </cdr:txBody>
    </cdr:sp>
  </cdr:relSizeAnchor>
  <cdr:relSizeAnchor xmlns:cdr="http://schemas.openxmlformats.org/drawingml/2006/chartDrawing">
    <cdr:from>
      <cdr:x>0.87394</cdr:x>
      <cdr:y>0.26378</cdr:y>
    </cdr:from>
    <cdr:to>
      <cdr:x>0.96593</cdr:x>
      <cdr:y>0.88583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86324" y="572850"/>
          <a:ext cx="514350" cy="1350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1050" dirty="0"/>
            <a:t>4,36</a:t>
          </a:r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r>
            <a:rPr lang="et-EE" sz="1050" dirty="0"/>
            <a:t>4,10</a:t>
          </a:r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endParaRPr lang="et-EE" sz="1050" dirty="0"/>
        </a:p>
        <a:p xmlns:a="http://schemas.openxmlformats.org/drawingml/2006/main">
          <a:r>
            <a:rPr lang="et-EE" sz="1050" dirty="0"/>
            <a:t>3,94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D637A-4213-4ED0-A0E8-534B2D75D042}" type="datetimeFigureOut">
              <a:rPr lang="et-EE" smtClean="0"/>
              <a:t>10.12.2020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8625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Redigeeri juhtslaidi tekstilaade</a:t>
            </a:r>
          </a:p>
          <a:p>
            <a:pPr lvl="1" rtl="0"/>
            <a:r>
              <a:rPr lang="en"/>
              <a:t>Teine tase</a:t>
            </a:r>
          </a:p>
          <a:p>
            <a:pPr lvl="2" rtl="0"/>
            <a:r>
              <a:rPr lang="en"/>
              <a:t>Kolmas tase</a:t>
            </a:r>
          </a:p>
          <a:p>
            <a:pPr lvl="3" rtl="0"/>
            <a:r>
              <a:rPr lang="en"/>
              <a:t>Neljas tase</a:t>
            </a:r>
          </a:p>
          <a:p>
            <a:pPr lvl="4" rtl="0"/>
            <a:r>
              <a:rPr lang="en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3E039A-49DB-4A8A-B925-958DBC5E0C6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935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3E039A-49DB-4A8A-B925-958DBC5E0C61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2411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Vähem ümberistumisi – Less changing from a vehicle to another</a:t>
            </a:r>
          </a:p>
          <a:p>
            <a:pPr rtl="0"/>
            <a:r>
              <a:rPr lang="en" dirty="0"/>
              <a:t>Lühemad intervallid – Sorter intervals </a:t>
            </a:r>
          </a:p>
          <a:p>
            <a:pPr rtl="0"/>
            <a:r>
              <a:rPr lang="en" dirty="0"/>
              <a:t>Peatused lähemal kodule/sihtkohale – Stops closer to home/destination</a:t>
            </a:r>
          </a:p>
          <a:p>
            <a:pPr rtl="0"/>
            <a:r>
              <a:rPr lang="en" dirty="0"/>
              <a:t>Tühjemad sõidukid – Emptier vehicles</a:t>
            </a:r>
          </a:p>
          <a:p>
            <a:pPr rtl="0"/>
            <a:r>
              <a:rPr lang="en" dirty="0"/>
              <a:t>Paremad algus- ja lõpuajad – Better beginning and end times</a:t>
            </a:r>
          </a:p>
          <a:p>
            <a:pPr rtl="0"/>
            <a:r>
              <a:rPr lang="en" dirty="0"/>
              <a:t>Sõidukis turvalisem – Safer in the vehicle</a:t>
            </a:r>
          </a:p>
          <a:p>
            <a:pPr rtl="0"/>
            <a:r>
              <a:rPr lang="en" dirty="0"/>
              <a:t>Muu – Other</a:t>
            </a:r>
          </a:p>
          <a:p>
            <a:pPr rtl="0"/>
            <a:r>
              <a:rPr lang="en" dirty="0"/>
              <a:t>Midagi sellist ei ole/ ei kavatse kasutada ühistransporti – Nothing/am not planning to use public transport</a:t>
            </a:r>
          </a:p>
          <a:p>
            <a:pPr rtl="0"/>
            <a:r>
              <a:rPr lang="en" dirty="0"/>
              <a:t>Ei oska öelda – Cannot say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238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Sõitis põhiliselt ühistranspordiga – Used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mainly public transport</a:t>
            </a:r>
            <a:endParaRPr lang="en" dirty="0"/>
          </a:p>
          <a:p>
            <a:pPr rtl="0"/>
            <a:r>
              <a:rPr lang="en" dirty="0"/>
              <a:t>Sõitis üldse ühistranspordiga -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- Occasionally used public transport (</a:t>
            </a:r>
            <a:r>
              <a:rPr lang="et-EE" b="0" i="0" dirty="0">
                <a:solidFill>
                  <a:srgbClr val="000000"/>
                </a:solidFill>
                <a:effectLst/>
                <a:latin typeface="Roboto"/>
              </a:rPr>
              <a:t>Tõlkija: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Ma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saa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sellest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eestikeelsest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lausest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t-EE" b="0" i="0" dirty="0">
                <a:solidFill>
                  <a:srgbClr val="000000"/>
                </a:solidFill>
                <a:effectLst/>
                <a:latin typeface="Roboto"/>
              </a:rPr>
              <a:t>tegelikult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aru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)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818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Trammid -Trams</a:t>
            </a:r>
          </a:p>
          <a:p>
            <a:pPr rtl="0"/>
            <a:r>
              <a:rPr lang="en" dirty="0"/>
              <a:t>Bussid - Buses</a:t>
            </a:r>
          </a:p>
          <a:p>
            <a:pPr rtl="0"/>
            <a:r>
              <a:rPr lang="en" dirty="0"/>
              <a:t>Trollid – Trolleys</a:t>
            </a:r>
          </a:p>
          <a:p>
            <a:pPr rtl="0"/>
            <a:r>
              <a:rPr lang="en" dirty="0"/>
              <a:t>Väga hea – Very good</a:t>
            </a:r>
          </a:p>
          <a:p>
            <a:pPr rtl="0"/>
            <a:r>
              <a:rPr lang="en" dirty="0"/>
              <a:t>Väga halb – Very bad</a:t>
            </a:r>
          </a:p>
          <a:p>
            <a:pPr rtl="0"/>
            <a:r>
              <a:rPr lang="en" dirty="0"/>
              <a:t>Ei oska öelda  -Cannot say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964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Hinnang 1-5 – </a:t>
            </a:r>
            <a:r>
              <a:rPr lang="et-EE" dirty="0"/>
              <a:t>R</a:t>
            </a:r>
            <a:r>
              <a:rPr lang="en" dirty="0"/>
              <a:t>ating 1-5</a:t>
            </a:r>
          </a:p>
          <a:p>
            <a:pPr rtl="0"/>
            <a:r>
              <a:rPr lang="en" dirty="0"/>
              <a:t>Rahulolu – Satsifaction</a:t>
            </a:r>
          </a:p>
          <a:p>
            <a:pPr rtl="0"/>
            <a:r>
              <a:rPr lang="en" dirty="0"/>
              <a:t>Täiesti rahul – </a:t>
            </a:r>
            <a:r>
              <a:rPr lang="en" dirty="0">
                <a:solidFill>
                  <a:srgbClr val="FF0000"/>
                </a:solidFill>
              </a:rPr>
              <a:t>Completely statisfied</a:t>
            </a:r>
          </a:p>
          <a:p>
            <a:pPr rtl="0"/>
            <a:r>
              <a:rPr lang="en" dirty="0"/>
              <a:t>Üsna rahulolematu – Fairly unsatisfied</a:t>
            </a:r>
          </a:p>
          <a:p>
            <a:pPr rtl="0"/>
            <a:r>
              <a:rPr lang="en" dirty="0"/>
              <a:t>Üsna rahul – Fairly satisfaid</a:t>
            </a:r>
          </a:p>
          <a:p>
            <a:pPr rtl="0"/>
            <a:r>
              <a:rPr lang="en" dirty="0"/>
              <a:t>Täiesti rahulolematu – Completely satisfied</a:t>
            </a:r>
          </a:p>
          <a:p>
            <a:pPr rtl="0"/>
            <a:r>
              <a:rPr lang="en" dirty="0"/>
              <a:t>Ei rahul ega rahulolematu – Neither satisfied or unsatisfied</a:t>
            </a:r>
          </a:p>
          <a:p>
            <a:pPr rtl="0"/>
            <a:r>
              <a:rPr lang="en" dirty="0"/>
              <a:t>Ei oska öelda – Cannot say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502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Buss – Bus</a:t>
            </a:r>
          </a:p>
          <a:p>
            <a:pPr rtl="0"/>
            <a:r>
              <a:rPr lang="en" dirty="0"/>
              <a:t>Tramm – Tram</a:t>
            </a:r>
          </a:p>
          <a:p>
            <a:pPr rtl="0"/>
            <a:r>
              <a:rPr lang="en" dirty="0"/>
              <a:t>Troll – Trolley</a:t>
            </a:r>
          </a:p>
          <a:p>
            <a:pPr rtl="0"/>
            <a:r>
              <a:rPr lang="en" dirty="0"/>
              <a:t>Elektrirong – Electric train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772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Sõiduplaanist kinnipidamine – Adherence to the schedule</a:t>
            </a:r>
          </a:p>
          <a:p>
            <a:pPr rtl="0"/>
            <a:r>
              <a:rPr lang="en" dirty="0"/>
              <a:t>Sõiduki puhtus, korrashoid – Cleanliness, condition of the vehicle</a:t>
            </a:r>
          </a:p>
          <a:p>
            <a:pPr rtl="0"/>
            <a:r>
              <a:rPr lang="en" dirty="0"/>
              <a:t>Parajad sõiduintervallid – Suitable travel intervals</a:t>
            </a:r>
          </a:p>
          <a:p>
            <a:pPr rtl="0"/>
            <a:r>
              <a:rPr lang="en" dirty="0"/>
              <a:t>Sõiduki mugavus – Convenience of the vehicle</a:t>
            </a:r>
          </a:p>
          <a:p>
            <a:pPr rtl="0"/>
            <a:r>
              <a:rPr lang="en" dirty="0"/>
              <a:t>Peatuste teatamine – Announcing stops</a:t>
            </a:r>
          </a:p>
          <a:p>
            <a:pPr rtl="0"/>
            <a:r>
              <a:rPr lang="en" dirty="0"/>
              <a:t>Sõitjate hulk liikluses – The number of passengers in the traffic</a:t>
            </a:r>
          </a:p>
          <a:p>
            <a:pPr rtl="0"/>
            <a:r>
              <a:rPr lang="en" dirty="0"/>
              <a:t>Turvalisus ühissõidukeis – Safety in means of public transport</a:t>
            </a:r>
          </a:p>
          <a:p>
            <a:pPr rtl="0"/>
            <a:r>
              <a:rPr lang="en" dirty="0"/>
              <a:t>Sõiduplaani püsivus, stabiilsus – Stability of the schedule</a:t>
            </a:r>
          </a:p>
          <a:p>
            <a:pPr rtl="0"/>
            <a:r>
              <a:rPr lang="en" dirty="0"/>
              <a:t>Sõiduki sisekliima (soojus, ventilatsioon) – </a:t>
            </a:r>
            <a:r>
              <a:rPr lang="et-EE" dirty="0"/>
              <a:t>I</a:t>
            </a:r>
            <a:r>
              <a:rPr lang="en" dirty="0"/>
              <a:t>nternal climate (warmth, ventilation) of the vehicle</a:t>
            </a:r>
          </a:p>
          <a:p>
            <a:pPr rtl="0"/>
            <a:r>
              <a:rPr lang="en" dirty="0"/>
              <a:t>Juhi käitumine – Behaviour of the driver</a:t>
            </a:r>
          </a:p>
          <a:p>
            <a:pPr rtl="0"/>
            <a:r>
              <a:rPr lang="en" dirty="0"/>
              <a:t>Peatuste asukohad – Locations of stops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Sihtpunkti jõudmise kiirus</a:t>
            </a:r>
            <a:r>
              <a:rPr lang="et-EE" dirty="0"/>
              <a:t> -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arrival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destination</a:t>
            </a:r>
            <a:endParaRPr lang="e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Info kättesaadavus (sõiduplaanid, liinid) –</a:t>
            </a:r>
            <a:r>
              <a:rPr lang="et-EE" dirty="0"/>
              <a:t>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Availability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schedules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Ei oska öelda -</a:t>
            </a:r>
            <a:r>
              <a:rPr lang="et-EE" dirty="0"/>
              <a:t>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848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Ei oska hinnata 47% – Unable to rate 47%</a:t>
            </a:r>
          </a:p>
          <a:p>
            <a:pPr rtl="0"/>
            <a:r>
              <a:rPr lang="en" dirty="0"/>
              <a:t>Parem teistes riikides 29% - Better in other countries 29%</a:t>
            </a:r>
          </a:p>
          <a:p>
            <a:pPr rtl="0"/>
            <a:r>
              <a:rPr lang="en" dirty="0"/>
              <a:t>Halvem, kui teistes riikides 7% - Worse than in other countries 7%</a:t>
            </a:r>
          </a:p>
          <a:p>
            <a:pPr rtl="0"/>
            <a:r>
              <a:rPr lang="en" dirty="0"/>
              <a:t>Samaväärne teiste riikidega 17% - Equivalent to other countries 17% 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104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Kesklinn – Lasnamäe –</a:t>
            </a:r>
            <a:r>
              <a:rPr lang="et-EE" dirty="0"/>
              <a:t> </a:t>
            </a:r>
            <a:r>
              <a:rPr lang="en" dirty="0"/>
              <a:t>City center – Lasnamäe </a:t>
            </a:r>
          </a:p>
          <a:p>
            <a:pPr rtl="0"/>
            <a:r>
              <a:rPr lang="en" dirty="0"/>
              <a:t>Kesklinn -  Mustamäe – City center -  Mustamäe </a:t>
            </a:r>
          </a:p>
          <a:p>
            <a:pPr rtl="0"/>
            <a:r>
              <a:rPr lang="en" dirty="0"/>
              <a:t>Kesklinn – Viimsi – City center – Viimsi </a:t>
            </a:r>
          </a:p>
          <a:p>
            <a:pPr rtl="0"/>
            <a:r>
              <a:rPr lang="en" dirty="0"/>
              <a:t>Kesklinn – Õismäe – Tabasalu – City center – Õismäe – Tabasalu </a:t>
            </a:r>
          </a:p>
          <a:p>
            <a:pPr rtl="0"/>
            <a:r>
              <a:rPr lang="en" dirty="0"/>
              <a:t>Kesklinn- Põhja-Tallinn läbi Sõle tänava – City center – Northern-Tallinn via Sõle street </a:t>
            </a:r>
          </a:p>
          <a:p>
            <a:pPr rtl="0"/>
            <a:r>
              <a:rPr lang="en" dirty="0"/>
              <a:t>Kesklinn – Nõmme – Saue – City center – Nõmme – Saue </a:t>
            </a:r>
          </a:p>
          <a:p>
            <a:pPr rtl="0"/>
            <a:r>
              <a:rPr lang="en" dirty="0"/>
              <a:t>Kesklinn – Maardu – City center – Maardu </a:t>
            </a:r>
          </a:p>
          <a:p>
            <a:pPr rtl="0"/>
            <a:r>
              <a:rPr lang="en" dirty="0"/>
              <a:t>Kesklinn – Rae vald – City center – Rae parish</a:t>
            </a:r>
          </a:p>
          <a:p>
            <a:pPr rtl="0"/>
            <a:r>
              <a:rPr lang="en" dirty="0"/>
              <a:t>Muu – Ei oska öelda – Other – Cannot say</a:t>
            </a:r>
          </a:p>
          <a:p>
            <a:pPr rtl="0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655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" dirty="0"/>
              <a:t>Pooldan 50%– Support 50%</a:t>
            </a:r>
          </a:p>
          <a:p>
            <a:pPr rtl="0"/>
            <a:r>
              <a:rPr lang="en" dirty="0"/>
              <a:t>Pigem pooldan 28% - Rather support 28%</a:t>
            </a:r>
          </a:p>
          <a:p>
            <a:pPr rtl="0"/>
            <a:r>
              <a:rPr lang="en" dirty="0"/>
              <a:t>Pigem ei poolda 5% - Rather do not support 5%</a:t>
            </a:r>
          </a:p>
          <a:p>
            <a:pPr rtl="0"/>
            <a:r>
              <a:rPr lang="en" dirty="0"/>
              <a:t>Ei poolda 2% - Do not support 2%</a:t>
            </a:r>
          </a:p>
          <a:p>
            <a:pPr rtl="0"/>
            <a:r>
              <a:rPr lang="en" dirty="0"/>
              <a:t>Ei oska öelda 15% - Cannot say 15%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3E039A-49DB-4A8A-B925-958DBC5E0C61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88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 Pilt vasak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Grp="1"/>
          </p:cNvSpPr>
          <p:nvPr>
            <p:ph type="pic" sz="quarter" idx="13"/>
          </p:nvPr>
        </p:nvSpPr>
        <p:spPr>
          <a:xfrm>
            <a:off x="575999" y="0"/>
            <a:ext cx="4408923" cy="6858000"/>
          </a:xfrm>
          <a:custGeom>
            <a:avLst/>
            <a:gdLst>
              <a:gd name="connsiteX0" fmla="*/ 0 w 4408923"/>
              <a:gd name="connsiteY0" fmla="*/ 0 h 6858000"/>
              <a:gd name="connsiteX1" fmla="*/ 4408923 w 4408923"/>
              <a:gd name="connsiteY1" fmla="*/ 0 h 6858000"/>
              <a:gd name="connsiteX2" fmla="*/ 4408923 w 4408923"/>
              <a:gd name="connsiteY2" fmla="*/ 6858000 h 6858000"/>
              <a:gd name="connsiteX3" fmla="*/ 0 w 4408923"/>
              <a:gd name="connsiteY3" fmla="*/ 6858000 h 6858000"/>
              <a:gd name="connsiteX4" fmla="*/ 0 w 4408923"/>
              <a:gd name="connsiteY4" fmla="*/ 6034725 h 6858000"/>
              <a:gd name="connsiteX5" fmla="*/ 208 w 4408923"/>
              <a:gd name="connsiteY5" fmla="*/ 6034804 h 6858000"/>
              <a:gd name="connsiteX6" fmla="*/ 376702 w 4408923"/>
              <a:gd name="connsiteY6" fmla="*/ 6098185 h 6858000"/>
              <a:gd name="connsiteX7" fmla="*/ 1681141 w 4408923"/>
              <a:gd name="connsiteY7" fmla="*/ 4860459 h 6858000"/>
              <a:gd name="connsiteX8" fmla="*/ 460294 w 4408923"/>
              <a:gd name="connsiteY8" fmla="*/ 3540207 h 6858000"/>
              <a:gd name="connsiteX9" fmla="*/ 387188 w 4408923"/>
              <a:gd name="connsiteY9" fmla="*/ 3538866 h 6858000"/>
              <a:gd name="connsiteX10" fmla="*/ 10193 w 4408923"/>
              <a:gd name="connsiteY10" fmla="*/ 3599167 h 6858000"/>
              <a:gd name="connsiteX11" fmla="*/ 0 w 4408923"/>
              <a:gd name="connsiteY11" fmla="*/ 3602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/>
          <a:p>
            <a:pPr rtl="0"/>
            <a:r>
              <a:rPr lang="en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841" y="2533153"/>
            <a:ext cx="6121239" cy="2387600"/>
          </a:xfrm>
        </p:spPr>
        <p:txBody>
          <a:bodyPr rtlCol="0" anchor="b"/>
          <a:lstStyle>
            <a:lvl1pPr algn="l">
              <a:defRPr lang="en-GB" sz="6000" b="1" i="0" u="none" strike="noStrike" baseline="0" smtClean="0"/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736839" y="5059254"/>
            <a:ext cx="6121239" cy="155926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" y="3538801"/>
            <a:ext cx="1974433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620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 pilt par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Grp="1"/>
          </p:cNvSpPr>
          <p:nvPr>
            <p:ph type="pic" sz="quarter" idx="13"/>
          </p:nvPr>
        </p:nvSpPr>
        <p:spPr>
          <a:xfrm>
            <a:off x="7783513" y="0"/>
            <a:ext cx="4408487" cy="6867525"/>
          </a:xfrm>
          <a:custGeom>
            <a:avLst/>
            <a:gdLst>
              <a:gd name="connsiteX0" fmla="*/ 0 w 4408487"/>
              <a:gd name="connsiteY0" fmla="*/ 0 h 6867525"/>
              <a:gd name="connsiteX1" fmla="*/ 4408487 w 4408487"/>
              <a:gd name="connsiteY1" fmla="*/ 0 h 6867525"/>
              <a:gd name="connsiteX2" fmla="*/ 4408487 w 4408487"/>
              <a:gd name="connsiteY2" fmla="*/ 6867525 h 6867525"/>
              <a:gd name="connsiteX3" fmla="*/ 0 w 4408487"/>
              <a:gd name="connsiteY3" fmla="*/ 6867525 h 6867525"/>
              <a:gd name="connsiteX4" fmla="*/ 0 w 4408487"/>
              <a:gd name="connsiteY4" fmla="*/ 6032186 h 6867525"/>
              <a:gd name="connsiteX5" fmla="*/ 108414 w 4408487"/>
              <a:gd name="connsiteY5" fmla="*/ 6062418 h 6867525"/>
              <a:gd name="connsiteX6" fmla="*/ 365715 w 4408487"/>
              <a:gd name="connsiteY6" fmla="*/ 6094106 h 6867525"/>
              <a:gd name="connsiteX7" fmla="*/ 1685089 w 4408487"/>
              <a:gd name="connsiteY7" fmla="*/ 4855586 h 6867525"/>
              <a:gd name="connsiteX8" fmla="*/ 456140 w 4408487"/>
              <a:gd name="connsiteY8" fmla="*/ 3527283 h 6867525"/>
              <a:gd name="connsiteX9" fmla="*/ 395862 w 4408487"/>
              <a:gd name="connsiteY9" fmla="*/ 3525881 h 6867525"/>
              <a:gd name="connsiteX10" fmla="*/ 15171 w 4408487"/>
              <a:gd name="connsiteY10" fmla="*/ 3582733 h 6867525"/>
              <a:gd name="connsiteX11" fmla="*/ 0 w 4408487"/>
              <a:gd name="connsiteY11" fmla="*/ 358821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08487" h="6867525">
                <a:moveTo>
                  <a:pt x="0" y="0"/>
                </a:moveTo>
                <a:lnTo>
                  <a:pt x="4408487" y="0"/>
                </a:lnTo>
                <a:lnTo>
                  <a:pt x="4408487" y="6867525"/>
                </a:lnTo>
                <a:lnTo>
                  <a:pt x="0" y="6867525"/>
                </a:lnTo>
                <a:lnTo>
                  <a:pt x="0" y="6032186"/>
                </a:lnTo>
                <a:lnTo>
                  <a:pt x="108414" y="6062418"/>
                </a:lnTo>
                <a:cubicBezTo>
                  <a:pt x="191366" y="6081203"/>
                  <a:pt x="277410" y="6092051"/>
                  <a:pt x="365715" y="6094106"/>
                </a:cubicBezTo>
                <a:cubicBezTo>
                  <a:pt x="1071950" y="6110541"/>
                  <a:pt x="1660107" y="5558428"/>
                  <a:pt x="1685089" y="4855586"/>
                </a:cubicBezTo>
                <a:cubicBezTo>
                  <a:pt x="1710082" y="4152430"/>
                  <a:pt x="1162112" y="3560159"/>
                  <a:pt x="456140" y="3527283"/>
                </a:cubicBezTo>
                <a:lnTo>
                  <a:pt x="395862" y="3525881"/>
                </a:lnTo>
                <a:cubicBezTo>
                  <a:pt x="263387" y="3525881"/>
                  <a:pt x="135534" y="3545773"/>
                  <a:pt x="15171" y="3582733"/>
                </a:cubicBezTo>
                <a:lnTo>
                  <a:pt x="0" y="35882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/>
          <a:p>
            <a:pPr rtl="0"/>
            <a:r>
              <a:rPr lang="en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432434"/>
            <a:ext cx="6121239" cy="2387600"/>
          </a:xfrm>
        </p:spPr>
        <p:txBody>
          <a:bodyPr rtlCol="0" anchor="b"/>
          <a:lstStyle>
            <a:lvl1pPr algn="l">
              <a:defRPr lang="en-GB" sz="6000" b="1" i="0" u="none" strike="noStrike" baseline="0" smtClean="0"/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3A84B4-50EE-4E03-B6D7-AB5456BA3390}" type="slidenum">
              <a:rPr lang="et-EE" smtClean="0"/>
              <a:t>‹#›</a:t>
            </a:fld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5" y="3521459"/>
            <a:ext cx="1982054" cy="2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86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itel pilttaust tekst vas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0284" y="6179439"/>
            <a:ext cx="880369" cy="3084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t-EE" sz="1404">
                <a:solidFill>
                  <a:schemeClr val="bg2">
                    <a:lumMod val="95000"/>
                  </a:schemeClr>
                </a:solidFill>
              </a:rPr>
              <a:t>02/12/20</a:t>
            </a:r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03" y="2327659"/>
            <a:ext cx="6121239" cy="2387600"/>
          </a:xfrm>
        </p:spPr>
        <p:txBody>
          <a:bodyPr rtlCol="0" anchor="b"/>
          <a:lstStyle>
            <a:lvl1pPr algn="l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3103" y="4989511"/>
            <a:ext cx="6121239" cy="155926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424069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itel pilttaust tekst pa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/>
          </p:nvPr>
        </p:nvSpPr>
        <p:spPr>
          <a:xfrm>
            <a:off x="576000" y="0"/>
            <a:ext cx="11615999" cy="6858000"/>
          </a:xfrm>
          <a:custGeom>
            <a:avLst/>
            <a:gdLst>
              <a:gd name="connsiteX0" fmla="*/ 0 w 11615999"/>
              <a:gd name="connsiteY0" fmla="*/ 0 h 6858000"/>
              <a:gd name="connsiteX1" fmla="*/ 11615999 w 11615999"/>
              <a:gd name="connsiteY1" fmla="*/ 0 h 6858000"/>
              <a:gd name="connsiteX2" fmla="*/ 11615999 w 11615999"/>
              <a:gd name="connsiteY2" fmla="*/ 6858000 h 6858000"/>
              <a:gd name="connsiteX3" fmla="*/ 0 w 11615999"/>
              <a:gd name="connsiteY3" fmla="*/ 6858000 h 6858000"/>
              <a:gd name="connsiteX4" fmla="*/ 0 w 11615999"/>
              <a:gd name="connsiteY4" fmla="*/ 1594962 h 6858000"/>
              <a:gd name="connsiteX5" fmla="*/ 82764 w 11615999"/>
              <a:gd name="connsiteY5" fmla="*/ 1588262 h 6858000"/>
              <a:gd name="connsiteX6" fmla="*/ 509299 w 11615999"/>
              <a:gd name="connsiteY6" fmla="*/ 1095208 h 6858000"/>
              <a:gd name="connsiteX7" fmla="*/ 12380 w 11615999"/>
              <a:gd name="connsiteY7" fmla="*/ 560124 h 6858000"/>
              <a:gd name="connsiteX8" fmla="*/ 0 w 11615999"/>
              <a:gd name="connsiteY8" fmla="*/ 5598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5999" h="6858000">
                <a:moveTo>
                  <a:pt x="0" y="0"/>
                </a:moveTo>
                <a:lnTo>
                  <a:pt x="11615999" y="0"/>
                </a:lnTo>
                <a:lnTo>
                  <a:pt x="11615999" y="6858000"/>
                </a:lnTo>
                <a:lnTo>
                  <a:pt x="0" y="6858000"/>
                </a:lnTo>
                <a:lnTo>
                  <a:pt x="0" y="1594962"/>
                </a:lnTo>
                <a:lnTo>
                  <a:pt x="82764" y="1588262"/>
                </a:lnTo>
                <a:cubicBezTo>
                  <a:pt x="319087" y="1545109"/>
                  <a:pt x="501107" y="1343116"/>
                  <a:pt x="509299" y="1095208"/>
                </a:cubicBezTo>
                <a:cubicBezTo>
                  <a:pt x="518668" y="811736"/>
                  <a:pt x="297295" y="573361"/>
                  <a:pt x="12380" y="560124"/>
                </a:cubicBezTo>
                <a:lnTo>
                  <a:pt x="0" y="5598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"/>
              <a:t>Click icon to add picture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59559"/>
            <a:ext cx="797581" cy="1037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792" y="6179439"/>
            <a:ext cx="880369" cy="3084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t-EE" sz="1404">
                <a:solidFill>
                  <a:schemeClr val="bg2">
                    <a:lumMod val="95000"/>
                  </a:schemeClr>
                </a:solidFill>
              </a:rPr>
              <a:t>02/12/20</a:t>
            </a:r>
            <a:endParaRPr lang="en-GB" sz="1404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0513" y="2327659"/>
            <a:ext cx="6121239" cy="2387600"/>
          </a:xfrm>
        </p:spPr>
        <p:txBody>
          <a:bodyPr rtlCol="0" anchor="b"/>
          <a:lstStyle>
            <a:lvl1pPr algn="r">
              <a:defRPr lang="en-GB" sz="6000" b="1" i="0" u="none" strike="noStrike" baseline="0" smtClean="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50513" y="4989511"/>
            <a:ext cx="6121239" cy="1559261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2">
                    <a:lumMod val="95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870468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itel vahele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371" y="2573079"/>
            <a:ext cx="9051380" cy="861238"/>
          </a:xfrm>
        </p:spPr>
        <p:txBody>
          <a:bodyPr rtlCol="0" anchor="b"/>
          <a:lstStyle>
            <a:lvl1pPr algn="l">
              <a:defRPr lang="en-GB" sz="6000" b="1" i="0" u="none" strike="noStrike" baseline="0" smtClean="0">
                <a:solidFill>
                  <a:srgbClr val="AA1E3C"/>
                </a:solidFill>
                <a:latin typeface="Helvetica" panose="020B0604020202030204" pitchFamily="34" charset="0"/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20371" y="3452844"/>
            <a:ext cx="9051380" cy="794602"/>
          </a:xfrm>
        </p:spPr>
        <p:txBody>
          <a:bodyPr rtlCol="0">
            <a:normAutofit/>
          </a:bodyPr>
          <a:lstStyle>
            <a:lvl1pPr marL="0" indent="0" algn="l">
              <a:buNone/>
              <a:defRPr sz="60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2" y="2169001"/>
            <a:ext cx="1972111" cy="25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675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id üks sisuk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10051312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rtlCol="0"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13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id kaks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2488" y="457202"/>
            <a:ext cx="10051312" cy="425303"/>
          </a:xfrm>
        </p:spPr>
        <p:txBody>
          <a:bodyPr rtlCol="0"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pPr rtl="0"/>
            <a:r>
              <a:rPr lang="en"/>
              <a:t>kljahsdkljhalkjshd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2488" y="1499191"/>
            <a:ext cx="4860000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493800" y="1499191"/>
            <a:ext cx="4860000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818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id kolm sisuk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186071" y="6031614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86071" y="6482245"/>
            <a:ext cx="57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C3A84B4-50EE-4E03-B6D7-AB5456BA3390}" type="slidenum">
              <a:rPr lang="et-EE" sz="1200" smtClean="0"/>
              <a:pPr/>
              <a:t>‹#›</a:t>
            </a:fld>
            <a:endParaRPr lang="et-EE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2488" y="457202"/>
            <a:ext cx="10051312" cy="425303"/>
          </a:xfrm>
        </p:spPr>
        <p:txBody>
          <a:bodyPr rtlCol="0" anchor="t">
            <a:noAutofit/>
          </a:bodyPr>
          <a:lstStyle>
            <a:lvl1pPr>
              <a:defRPr sz="3200">
                <a:solidFill>
                  <a:srgbClr val="A01E28"/>
                </a:solidFill>
                <a:latin typeface="Helvetica" panose="020B0604020202030204" pitchFamily="34" charset="0"/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3593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rgbClr val="AA1E3C"/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en"/>
              <a:t>Click to edit Master subtitle style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302487" y="1499191"/>
            <a:ext cx="3240000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8144" y="1499190"/>
            <a:ext cx="3240000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113801" y="1499189"/>
            <a:ext cx="3240000" cy="4885901"/>
          </a:xfrm>
        </p:spPr>
        <p:txBody>
          <a:bodyPr rtlCol="0"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1pPr>
            <a:lvl2pPr marL="685783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2pPr>
            <a:lvl3pPr marL="1142971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 sz="1400"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061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2488" y="365125"/>
            <a:ext cx="1005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488" y="1825625"/>
            <a:ext cx="100513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072" y="6031614"/>
            <a:ext cx="452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9C3A84B4-50EE-4E03-B6D7-AB5456BA3390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24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2" r:id="rId7"/>
    <p:sldLayoutId id="2147483666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A01E2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554A9D-ED1E-4A29-9B84-8104DB759F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r="2868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004C08-DB73-4064-A2EC-4A2A62B75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" dirty="0"/>
              <a:t>Tallinn public transport 2020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103D7C-9C87-466E-833E-6605882FA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" sz="3600" b="1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36077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CE36-132E-40D9-9CF5-B9D09E37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Support for a tram line to the 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8DFC97-7D83-44C5-B205-C82C0FBBFDB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425303"/>
          </a:xfrm>
        </p:spPr>
        <p:txBody>
          <a:bodyPr rtlCol="0"/>
          <a:lstStyle/>
          <a:p>
            <a:pPr rtl="0"/>
            <a:r>
              <a:rPr lang="en"/>
              <a:t>The citizen is waiting for the port tram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96025A-3001-4080-BD4A-08A6AFF34300}"/>
              </a:ext>
            </a:extLst>
          </p:cNvPr>
          <p:cNvSpPr txBox="1">
            <a:spLocks/>
          </p:cNvSpPr>
          <p:nvPr/>
        </p:nvSpPr>
        <p:spPr>
          <a:xfrm>
            <a:off x="620786" y="1970315"/>
            <a:ext cx="4043494" cy="3190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t-EE" sz="1600" dirty="0"/>
          </a:p>
          <a:p>
            <a:pPr rtl="0"/>
            <a:r>
              <a:rPr lang="en" sz="1600"/>
              <a:t>78% of the respondents supported the port line.</a:t>
            </a:r>
          </a:p>
          <a:p>
            <a:pPr rtl="0"/>
            <a:r>
              <a:rPr lang="en" sz="1600"/>
              <a:t>Support has remained high in previous surveys - 72% last time and 77% in 2017.</a:t>
            </a:r>
          </a:p>
          <a:p>
            <a:pPr rtl="0"/>
            <a:r>
              <a:rPr lang="en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of the public transport users in Tallinn are in favor of electric buses, 67% are in favor of building new tram connections and 61% of the respondents are in favor of buses using biogas. </a:t>
            </a:r>
          </a:p>
          <a:p>
            <a:pPr rtl="0"/>
            <a:endParaRPr lang="et-EE" sz="1600" dirty="0"/>
          </a:p>
          <a:p>
            <a:pPr rtl="0"/>
            <a:endParaRPr lang="et-E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1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71472"/>
              </p:ext>
            </p:extLst>
          </p:nvPr>
        </p:nvGraphicFramePr>
        <p:xfrm>
          <a:off x="4664280" y="1424772"/>
          <a:ext cx="5516040" cy="43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730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C3B0-D1B5-47E2-89E5-A7F22218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Under what conditions would you prefer public transport to a car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DF91EAB-1586-4D4C-A9A8-04211FC84B6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1750" y="1379112"/>
            <a:ext cx="10052050" cy="425303"/>
          </a:xfrm>
        </p:spPr>
        <p:txBody>
          <a:bodyPr rtlCol="0"/>
          <a:lstStyle/>
          <a:p>
            <a:pPr rtl="0"/>
            <a:r>
              <a:rPr lang="en" dirty="0"/>
              <a:t>The question was asked to the users of a car as the main vehicle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1600-000004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78536245"/>
              </p:ext>
            </p:extLst>
          </p:nvPr>
        </p:nvGraphicFramePr>
        <p:xfrm>
          <a:off x="4608577" y="1804416"/>
          <a:ext cx="5986272" cy="458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852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758D7-FAB7-4AF8-9118-853689EF18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algn="just" rtl="0">
              <a:buFontTx/>
              <a:buChar char="•"/>
            </a:pPr>
            <a:r>
              <a:rPr lang="en"/>
              <a:t>The sample size is 500 Tallinn residents, the results of the survey can be extended to the corresponding population of Tallinn</a:t>
            </a:r>
          </a:p>
          <a:p>
            <a:pPr algn="just" rtl="0">
              <a:buFontTx/>
              <a:buChar char="•"/>
            </a:pPr>
            <a:endParaRPr lang="et-EE" altLang="et-EE" dirty="0"/>
          </a:p>
          <a:p>
            <a:pPr algn="just" rtl="0">
              <a:buFontTx/>
              <a:buChar char="•"/>
            </a:pPr>
            <a:r>
              <a:rPr lang="en" sz="1800">
                <a:solidFill>
                  <a:schemeClr val="accent1"/>
                </a:solidFill>
              </a:rPr>
              <a:t>Conduct of the survey</a:t>
            </a:r>
          </a:p>
          <a:p>
            <a:pPr algn="just" rtl="0">
              <a:spcBef>
                <a:spcPts val="263"/>
              </a:spcBef>
              <a:buFontTx/>
              <a:buChar char="•"/>
            </a:pPr>
            <a:r>
              <a:rPr lang="en">
                <a:solidFill>
                  <a:srgbClr val="000000"/>
                </a:solidFill>
              </a:rPr>
              <a:t>Due to the corona crisis, the survey period was divided into two parts:</a:t>
            </a:r>
            <a:r>
              <a:rPr lang="en"/>
              <a:t> 5-12 March and 3-14 September 2020.</a:t>
            </a:r>
          </a:p>
          <a:p>
            <a:pPr algn="just" rtl="0">
              <a:spcBef>
                <a:spcPts val="263"/>
              </a:spcBef>
              <a:buFontTx/>
              <a:buChar char="•"/>
            </a:pPr>
            <a:r>
              <a:rPr lang="en">
                <a:solidFill>
                  <a:srgbClr val="000000"/>
                </a:solidFill>
              </a:rPr>
              <a:t>The interview was conducted as face-to-face interviews through interviewers.</a:t>
            </a:r>
          </a:p>
          <a:p>
            <a:pPr algn="just" rtl="0">
              <a:spcBef>
                <a:spcPts val="263"/>
              </a:spcBef>
              <a:buFontTx/>
              <a:buChar char="•"/>
            </a:pPr>
            <a:endParaRPr lang="et-EE" altLang="et-EE" dirty="0">
              <a:solidFill>
                <a:srgbClr val="000000"/>
              </a:solidFill>
            </a:endParaRPr>
          </a:p>
          <a:p>
            <a:pPr algn="just" rtl="0">
              <a:spcBef>
                <a:spcPts val="263"/>
              </a:spcBef>
              <a:buFontTx/>
              <a:buChar char="•"/>
            </a:pPr>
            <a:r>
              <a:rPr lang="en">
                <a:solidFill>
                  <a:srgbClr val="000000"/>
                </a:solidFill>
              </a:rPr>
              <a:t>Statistical fluctuations are in the range of </a:t>
            </a:r>
            <a:r>
              <a:rPr lang="en"/>
              <a:t>4-5%</a:t>
            </a:r>
            <a:r>
              <a:rPr lang="en">
                <a:solidFill>
                  <a:srgbClr val="000000"/>
                </a:solidFill>
              </a:rPr>
              <a:t>. </a:t>
            </a:r>
          </a:p>
          <a:p>
            <a:pPr algn="just" rtl="0">
              <a:spcBef>
                <a:spcPts val="263"/>
              </a:spcBef>
              <a:buFontTx/>
              <a:buChar char="•"/>
            </a:pPr>
            <a:endParaRPr lang="et-EE" altLang="et-EE" b="1" dirty="0">
              <a:solidFill>
                <a:srgbClr val="000000"/>
              </a:solidFill>
            </a:endParaRPr>
          </a:p>
          <a:p>
            <a:pPr marL="0" indent="0" algn="just" rtl="0">
              <a:spcBef>
                <a:spcPts val="263"/>
              </a:spcBef>
              <a:buNone/>
            </a:pPr>
            <a:endParaRPr lang="en-GB" altLang="et-EE" b="1" dirty="0"/>
          </a:p>
          <a:p>
            <a:pPr algn="just" rtl="0">
              <a:buFontTx/>
              <a:buChar char="•"/>
            </a:pPr>
            <a:endParaRPr lang="en-GB" altLang="et-EE" dirty="0"/>
          </a:p>
          <a:p>
            <a:pPr marL="0" indent="0" rtl="0">
              <a:buNone/>
            </a:pPr>
            <a:endParaRPr lang="et-E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F2EDCE-0E0B-4BB7-9BE4-2E4EA1F1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Survey methodology</a:t>
            </a:r>
          </a:p>
        </p:txBody>
      </p:sp>
    </p:spTree>
    <p:extLst>
      <p:ext uri="{BB962C8B-B14F-4D97-AF65-F5344CB8AC3E}">
        <p14:creationId xmlns:p14="http://schemas.microsoft.com/office/powerpoint/2010/main" val="18536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DEFE-A427-465E-B8A0-CE2EF0DD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Proportions of public transport passengers 2003-2020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860206-653D-4FB1-9373-C927418D67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0"/>
          <a:lstStyle/>
          <a:p>
            <a:pPr rtl="0"/>
            <a:endParaRPr lang="et-EE" dirty="0"/>
          </a:p>
          <a:p>
            <a:pPr rtl="0"/>
            <a:endParaRPr lang="et-EE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B0F0812A-A40C-4B40-8D65-7B3CD8D6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98" y="1499191"/>
            <a:ext cx="2961314" cy="144534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" sz="1600"/>
              <a:t>Compared to the previous survey, the use of public transport has decreased. This can be attributed to the general decline in the use of public transport in corona conditions.</a:t>
            </a:r>
          </a:p>
          <a:p>
            <a:pPr marL="457189" lvl="1" indent="0" rtl="0">
              <a:buNone/>
            </a:pPr>
            <a:endParaRPr lang="et-EE" dirty="0"/>
          </a:p>
          <a:p>
            <a:pPr lvl="1" rtl="0"/>
            <a:endParaRPr lang="et-EE" dirty="0"/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544293291"/>
              </p:ext>
            </p:extLst>
          </p:nvPr>
        </p:nvGraphicFramePr>
        <p:xfrm>
          <a:off x="4328161" y="1121664"/>
          <a:ext cx="7025640" cy="526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003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24E3-66B0-4626-8D9D-281E3805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Average rating for public transport modes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5AD350-85C1-4731-BE56-A28FAD4A91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0"/>
          <a:lstStyle/>
          <a:p>
            <a:pPr rtl="0"/>
            <a:endParaRPr lang="et-EE" dirty="0"/>
          </a:p>
          <a:p>
            <a:pPr rtl="0"/>
            <a:endParaRPr lang="et-E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4F476B8-CAA1-46A9-8C9B-ABBE37D145C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95804" y="1604395"/>
            <a:ext cx="4860000" cy="364921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" sz="1600"/>
              <a:t>The overall satisfaction rating of the TLT service was 4.13. </a:t>
            </a:r>
          </a:p>
          <a:p>
            <a:pPr rtl="0"/>
            <a:r>
              <a:rPr lang="en" sz="1600"/>
              <a:t>The average scores are 4.36 on the tram, 4.1 on the bus and 3.94 on the trolley.  </a:t>
            </a:r>
          </a:p>
          <a:p>
            <a:pPr rtl="0"/>
            <a:r>
              <a:rPr lang="en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87% of city dwellers are satisfied with the quality of tram traffic, 78% with buses and 64% with trolleys.</a:t>
            </a:r>
            <a:endParaRPr lang="et-EE" sz="1600" dirty="0"/>
          </a:p>
          <a:p>
            <a:pPr rtl="0"/>
            <a:r>
              <a:rPr lang="en" sz="1600"/>
              <a:t>In the case of buses, the residents of Haabersti and Mustamäe gave higher than average ratings, </a:t>
            </a:r>
          </a:p>
          <a:p>
            <a:pPr rtl="0"/>
            <a:r>
              <a:rPr lang="en" sz="1600"/>
              <a:t>In the case of trams, equally residents of North Tallinn, Haabersti and Lasnamäe </a:t>
            </a:r>
          </a:p>
          <a:p>
            <a:pPr rtl="0"/>
            <a:r>
              <a:rPr lang="en" sz="1600"/>
              <a:t>In the case of trolleys, the residents of Mustamäe and Nõmme.</a:t>
            </a:r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8060397"/>
              </p:ext>
            </p:extLst>
          </p:nvPr>
        </p:nvGraphicFramePr>
        <p:xfrm>
          <a:off x="621792" y="1840992"/>
          <a:ext cx="6174012" cy="341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08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F8F47D-FF35-411F-B1B9-A3C3F2F8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Satisfaction with the organization of public transport in Tallinn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252BEAC-E3F8-458B-BF0D-122B8A792A2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1441699"/>
            <a:ext cx="10051312" cy="489506"/>
          </a:xfrm>
        </p:spPr>
        <p:txBody>
          <a:bodyPr rtlCol="0"/>
          <a:lstStyle/>
          <a:p>
            <a:pPr rtl="0"/>
            <a:r>
              <a:rPr lang="en" sz="1800" dirty="0"/>
              <a:t>About 95% of everyday passengers are satisfied.</a:t>
            </a:r>
            <a:endParaRPr lang="et-EE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E759491-69F7-4E31-88D0-BFDAFF76C298}"/>
              </a:ext>
            </a:extLst>
          </p:cNvPr>
          <p:cNvSpPr txBox="1">
            <a:spLocks/>
          </p:cNvSpPr>
          <p:nvPr/>
        </p:nvSpPr>
        <p:spPr>
          <a:xfrm>
            <a:off x="1238413" y="5432762"/>
            <a:ext cx="10333501" cy="114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" sz="1600"/>
              <a:t>The youngest group (aged 15-19) is the most satisfied - 96%.</a:t>
            </a:r>
          </a:p>
          <a:p>
            <a:pPr rtl="0"/>
            <a:r>
              <a:rPr lang="en" sz="1600"/>
              <a:t>The residents of Lasnamäe expressed the highest satisfaction - 97%. </a:t>
            </a:r>
          </a:p>
          <a:p>
            <a:pPr rtl="0"/>
            <a:endParaRPr lang="et-E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95435"/>
              </p:ext>
            </p:extLst>
          </p:nvPr>
        </p:nvGraphicFramePr>
        <p:xfrm>
          <a:off x="1475232" y="3781648"/>
          <a:ext cx="9717024" cy="152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Sisu kohatäide 1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3182427"/>
              </p:ext>
            </p:extLst>
          </p:nvPr>
        </p:nvGraphicFramePr>
        <p:xfrm>
          <a:off x="1301750" y="1931205"/>
          <a:ext cx="10052050" cy="172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570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7C1D56-E3F4-4153-BAC3-22B43645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Preference of means of transport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88DDBD-9C91-4E06-9BE3-C09C29C2958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02488" y="940987"/>
            <a:ext cx="10051312" cy="348970"/>
          </a:xfrm>
        </p:spPr>
        <p:txBody>
          <a:bodyPr rtlCol="0">
            <a:normAutofit/>
          </a:bodyPr>
          <a:lstStyle/>
          <a:p>
            <a:pPr rtl="0"/>
            <a:r>
              <a:rPr lang="en"/>
              <a:t>Preferences vary by district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ACCB514-2B59-41C6-831C-AAC99EFD7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488" y="4815281"/>
            <a:ext cx="10051312" cy="1912691"/>
          </a:xfrm>
        </p:spPr>
        <p:txBody>
          <a:bodyPr rtlCol="0">
            <a:normAutofit/>
          </a:bodyPr>
          <a:lstStyle/>
          <a:p>
            <a:pPr rtl="0"/>
            <a:r>
              <a:rPr lang="en" sz="1600"/>
              <a:t>Everyday bus users predominantly prefer the bus to the same destination, but the same does not apply to trams and trolleys, where the preference is higher among infrequent passengers.</a:t>
            </a:r>
          </a:p>
          <a:p>
            <a:pPr rtl="0"/>
            <a:r>
              <a:rPr lang="en" sz="1600"/>
              <a:t>The district references are as follows: Northern Tallinn - tram 52%, Haabersti - bus 72%, City Center - tram 69%, Kristiine - tram 48%, Lasnamäe - bus 88%, Mustamäe - bus 63% and Nõmme - bus 57%. </a:t>
            </a:r>
            <a:endParaRPr lang="et-EE" sz="1600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839861"/>
              </p:ext>
            </p:extLst>
          </p:nvPr>
        </p:nvGraphicFramePr>
        <p:xfrm>
          <a:off x="1207008" y="1463040"/>
          <a:ext cx="9814560" cy="32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5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24E3-66B0-4626-8D9D-281E3805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Key factors in public transport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5AD350-85C1-4731-BE56-A28FAD4A91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0"/>
          <a:lstStyle/>
          <a:p>
            <a:pPr rtl="0"/>
            <a:r>
              <a:rPr lang="en"/>
              <a:t>Adherence to the schedule and cleanliness of the vehicle in the foreground</a:t>
            </a:r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1096335"/>
              </p:ext>
            </p:extLst>
          </p:nvPr>
        </p:nvGraphicFramePr>
        <p:xfrm>
          <a:off x="1063372" y="1498600"/>
          <a:ext cx="5099303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66939803"/>
              </p:ext>
            </p:extLst>
          </p:nvPr>
        </p:nvGraphicFramePr>
        <p:xfrm>
          <a:off x="6254497" y="1498600"/>
          <a:ext cx="5099304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18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3DC7-0F31-4F5A-8090-B716E203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Comparison with other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08D5-821D-4577-A473-483894C56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636" y="1499191"/>
            <a:ext cx="5436660" cy="4885901"/>
          </a:xfrm>
        </p:spPr>
        <p:txBody>
          <a:bodyPr rtlCol="0">
            <a:normAutofit/>
          </a:bodyPr>
          <a:lstStyle/>
          <a:p>
            <a:pPr rtl="0"/>
            <a:r>
              <a:rPr lang="en" sz="1600"/>
              <a:t>Question: How does Tallinn's public transport feel in general compared to cities in other countries?</a:t>
            </a:r>
          </a:p>
          <a:p>
            <a:pPr rtl="0"/>
            <a:r>
              <a:rPr lang="en" sz="1600"/>
              <a:t>The explanations highlighted positive features 44 times and shortcomings 35 times. </a:t>
            </a:r>
          </a:p>
          <a:p>
            <a:pPr rtl="0"/>
            <a:r>
              <a:rPr lang="en" sz="1600"/>
              <a:t>It was most often praised that the transport was free, convenient, adhered to the schedule and clean. </a:t>
            </a:r>
          </a:p>
          <a:p>
            <a:pPr rtl="0"/>
            <a:r>
              <a:rPr lang="en" sz="1600"/>
              <a:t>In some cases: there are fewer people; There are fewer residents in Tallinn. It was once mentioned that "Better is only in Japan".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5D0CE9-89D1-4CA7-AFEF-1CFE648B24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0"/>
          <a:lstStyle/>
          <a:p>
            <a:pPr rtl="0"/>
            <a:r>
              <a:rPr lang="en"/>
              <a:t>Tallinn's public transport is world class</a:t>
            </a:r>
          </a:p>
        </p:txBody>
      </p:sp>
      <p:graphicFrame>
        <p:nvGraphicFramePr>
          <p:cNvPr id="8" name="Sisu kohatäide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645568917"/>
              </p:ext>
            </p:extLst>
          </p:nvPr>
        </p:nvGraphicFramePr>
        <p:xfrm>
          <a:off x="6023297" y="1376920"/>
          <a:ext cx="5330504" cy="485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05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AE23-289A-46CA-A4CE-F5E6E85C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Possible tram lines from the city center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4DFD9A-DEEE-4F7D-984C-79B5F901C5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0"/>
          <a:lstStyle/>
          <a:p>
            <a:pPr rtl="0"/>
            <a:r>
              <a:rPr lang="en"/>
              <a:t>	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1400-00000300000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064380726"/>
              </p:ext>
            </p:extLst>
          </p:nvPr>
        </p:nvGraphicFramePr>
        <p:xfrm>
          <a:off x="5839969" y="1498600"/>
          <a:ext cx="5513832" cy="490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127372"/>
      </p:ext>
    </p:extLst>
  </p:cSld>
  <p:clrMapOvr>
    <a:masterClrMapping/>
  </p:clrMapOvr>
</p:sld>
</file>

<file path=ppt/theme/theme1.xml><?xml version="1.0" encoding="utf-8"?>
<a:theme xmlns:a="http://schemas.openxmlformats.org/drawingml/2006/main" name="TU_2018_ppt">
  <a:themeElements>
    <a:clrScheme name="TU_Diverge">
      <a:dk1>
        <a:srgbClr val="3F3F3F"/>
      </a:dk1>
      <a:lt1>
        <a:srgbClr val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TU_201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_2018_Template_1.dotx" id="{C48F7EBC-2026-4565-BECF-2040F3D00F11}" vid="{6ECE651F-7706-4D8A-B54B-C119015469C7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RU_UURINGU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_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U_Diverge">
    <a:dk1>
      <a:srgbClr val="3F3F3F"/>
    </a:dk1>
    <a:lt1>
      <a:srgbClr val="FFFFFF"/>
    </a:lt1>
    <a:dk2>
      <a:srgbClr val="242424"/>
    </a:dk2>
    <a:lt2>
      <a:srgbClr val="E6E6E6"/>
    </a:lt2>
    <a:accent1>
      <a:srgbClr val="B2182B"/>
    </a:accent1>
    <a:accent2>
      <a:srgbClr val="EF8A62"/>
    </a:accent2>
    <a:accent3>
      <a:srgbClr val="FDDBC7"/>
    </a:accent3>
    <a:accent4>
      <a:srgbClr val="D1E5F0"/>
    </a:accent4>
    <a:accent5>
      <a:srgbClr val="67A9CF"/>
    </a:accent5>
    <a:accent6>
      <a:srgbClr val="2166AC"/>
    </a:accent6>
    <a:hlink>
      <a:srgbClr val="21ABF5"/>
    </a:hlink>
    <a:folHlink>
      <a:srgbClr val="EA7E89"/>
    </a:folHlink>
  </a:clrScheme>
  <a:fontScheme name="TU_helvetica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TU_2018_Template_1.dotx</Template>
  <TotalTime>20452</TotalTime>
  <Words>1088</Words>
  <Application>Microsoft Office PowerPoint</Application>
  <PresentationFormat>Laiekraan</PresentationFormat>
  <Paragraphs>132</Paragraphs>
  <Slides>11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Roboto</vt:lpstr>
      <vt:lpstr>Times New Roman</vt:lpstr>
      <vt:lpstr>Verdana</vt:lpstr>
      <vt:lpstr>TU_2018_ppt</vt:lpstr>
      <vt:lpstr>Tallinn public transport 2020</vt:lpstr>
      <vt:lpstr>Survey methodology</vt:lpstr>
      <vt:lpstr>Proportions of public transport passengers 2003-2020</vt:lpstr>
      <vt:lpstr>Average rating for public transport modes</vt:lpstr>
      <vt:lpstr>Satisfaction with the organization of public transport in Tallinn</vt:lpstr>
      <vt:lpstr>Preference of means of transport</vt:lpstr>
      <vt:lpstr>Key factors in public transport</vt:lpstr>
      <vt:lpstr>Comparison with other countries</vt:lpstr>
      <vt:lpstr>Possible tram lines from the city center</vt:lpstr>
      <vt:lpstr>Support for a tram line to the port</vt:lpstr>
      <vt:lpstr>Under what conditions would you prefer public transport to a car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Tallinna ühistransport</dc:title>
  <dc:creator>Karin</dc:creator>
  <cp:lastModifiedBy>Ivo Parbus</cp:lastModifiedBy>
  <cp:revision>476</cp:revision>
  <cp:lastPrinted>2020-10-27T12:22:43Z</cp:lastPrinted>
  <dcterms:created xsi:type="dcterms:W3CDTF">2018-12-18T14:04:39Z</dcterms:created>
  <dcterms:modified xsi:type="dcterms:W3CDTF">2020-12-10T12:23:44Z</dcterms:modified>
</cp:coreProperties>
</file>